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0.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9"/>
  </p:notesMasterIdLst>
  <p:handoutMasterIdLst>
    <p:handoutMasterId r:id="rId90"/>
  </p:handoutMasterIdLst>
  <p:sldIdLst>
    <p:sldId id="319" r:id="rId2"/>
    <p:sldId id="331" r:id="rId3"/>
    <p:sldId id="332" r:id="rId4"/>
    <p:sldId id="333" r:id="rId5"/>
    <p:sldId id="334" r:id="rId6"/>
    <p:sldId id="335" r:id="rId7"/>
    <p:sldId id="336" r:id="rId8"/>
    <p:sldId id="428" r:id="rId9"/>
    <p:sldId id="401" r:id="rId10"/>
    <p:sldId id="402" r:id="rId11"/>
    <p:sldId id="337" r:id="rId12"/>
    <p:sldId id="338" r:id="rId13"/>
    <p:sldId id="339" r:id="rId14"/>
    <p:sldId id="429" r:id="rId15"/>
    <p:sldId id="340" r:id="rId16"/>
    <p:sldId id="341" r:id="rId17"/>
    <p:sldId id="403" r:id="rId18"/>
    <p:sldId id="419" r:id="rId19"/>
    <p:sldId id="421" r:id="rId20"/>
    <p:sldId id="345" r:id="rId21"/>
    <p:sldId id="424" r:id="rId22"/>
    <p:sldId id="423" r:id="rId23"/>
    <p:sldId id="350" r:id="rId24"/>
    <p:sldId id="351" r:id="rId25"/>
    <p:sldId id="433" r:id="rId26"/>
    <p:sldId id="352" r:id="rId27"/>
    <p:sldId id="353" r:id="rId28"/>
    <p:sldId id="348" r:id="rId29"/>
    <p:sldId id="425" r:id="rId30"/>
    <p:sldId id="427" r:id="rId31"/>
    <p:sldId id="426" r:id="rId32"/>
    <p:sldId id="354" r:id="rId33"/>
    <p:sldId id="400" r:id="rId34"/>
    <p:sldId id="356" r:id="rId35"/>
    <p:sldId id="404" r:id="rId36"/>
    <p:sldId id="437" r:id="rId37"/>
    <p:sldId id="438" r:id="rId38"/>
    <p:sldId id="430" r:id="rId39"/>
    <p:sldId id="439" r:id="rId40"/>
    <p:sldId id="435" r:id="rId41"/>
    <p:sldId id="359" r:id="rId42"/>
    <p:sldId id="362" r:id="rId43"/>
    <p:sldId id="405" r:id="rId44"/>
    <p:sldId id="432" r:id="rId45"/>
    <p:sldId id="365" r:id="rId46"/>
    <p:sldId id="411" r:id="rId47"/>
    <p:sldId id="412" r:id="rId48"/>
    <p:sldId id="413" r:id="rId49"/>
    <p:sldId id="364" r:id="rId50"/>
    <p:sldId id="414" r:id="rId51"/>
    <p:sldId id="363" r:id="rId52"/>
    <p:sldId id="367" r:id="rId53"/>
    <p:sldId id="383" r:id="rId54"/>
    <p:sldId id="390" r:id="rId55"/>
    <p:sldId id="391" r:id="rId56"/>
    <p:sldId id="392" r:id="rId57"/>
    <p:sldId id="393" r:id="rId58"/>
    <p:sldId id="436" r:id="rId59"/>
    <p:sldId id="407" r:id="rId60"/>
    <p:sldId id="408" r:id="rId61"/>
    <p:sldId id="368" r:id="rId62"/>
    <p:sldId id="369" r:id="rId63"/>
    <p:sldId id="371" r:id="rId64"/>
    <p:sldId id="415" r:id="rId65"/>
    <p:sldId id="416" r:id="rId66"/>
    <p:sldId id="374" r:id="rId67"/>
    <p:sldId id="375" r:id="rId68"/>
    <p:sldId id="376" r:id="rId69"/>
    <p:sldId id="377" r:id="rId70"/>
    <p:sldId id="378" r:id="rId71"/>
    <p:sldId id="379" r:id="rId72"/>
    <p:sldId id="410" r:id="rId73"/>
    <p:sldId id="380" r:id="rId74"/>
    <p:sldId id="381" r:id="rId75"/>
    <p:sldId id="382" r:id="rId76"/>
    <p:sldId id="409" r:id="rId77"/>
    <p:sldId id="384" r:id="rId78"/>
    <p:sldId id="398" r:id="rId79"/>
    <p:sldId id="385" r:id="rId80"/>
    <p:sldId id="394" r:id="rId81"/>
    <p:sldId id="395" r:id="rId82"/>
    <p:sldId id="396" r:id="rId83"/>
    <p:sldId id="417" r:id="rId84"/>
    <p:sldId id="434" r:id="rId85"/>
    <p:sldId id="431" r:id="rId86"/>
    <p:sldId id="360" r:id="rId87"/>
    <p:sldId id="361" r:id="rId88"/>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35000045-35A3-4ACC-9F02-37E92553292C}">
          <p14:sldIdLst>
            <p14:sldId id="319"/>
            <p14:sldId id="331"/>
            <p14:sldId id="332"/>
            <p14:sldId id="333"/>
            <p14:sldId id="334"/>
            <p14:sldId id="335"/>
            <p14:sldId id="336"/>
            <p14:sldId id="428"/>
            <p14:sldId id="401"/>
            <p14:sldId id="402"/>
            <p14:sldId id="337"/>
            <p14:sldId id="338"/>
            <p14:sldId id="339"/>
            <p14:sldId id="429"/>
            <p14:sldId id="340"/>
            <p14:sldId id="341"/>
            <p14:sldId id="403"/>
            <p14:sldId id="419"/>
            <p14:sldId id="421"/>
            <p14:sldId id="345"/>
            <p14:sldId id="424"/>
            <p14:sldId id="423"/>
            <p14:sldId id="350"/>
            <p14:sldId id="351"/>
            <p14:sldId id="433"/>
            <p14:sldId id="352"/>
            <p14:sldId id="353"/>
            <p14:sldId id="348"/>
            <p14:sldId id="425"/>
            <p14:sldId id="427"/>
            <p14:sldId id="426"/>
            <p14:sldId id="354"/>
            <p14:sldId id="400"/>
            <p14:sldId id="356"/>
            <p14:sldId id="404"/>
            <p14:sldId id="437"/>
            <p14:sldId id="438"/>
            <p14:sldId id="430"/>
            <p14:sldId id="439"/>
            <p14:sldId id="435"/>
            <p14:sldId id="359"/>
            <p14:sldId id="362"/>
            <p14:sldId id="405"/>
            <p14:sldId id="432"/>
            <p14:sldId id="365"/>
            <p14:sldId id="411"/>
            <p14:sldId id="412"/>
            <p14:sldId id="413"/>
            <p14:sldId id="364"/>
            <p14:sldId id="414"/>
            <p14:sldId id="363"/>
            <p14:sldId id="367"/>
            <p14:sldId id="383"/>
            <p14:sldId id="390"/>
            <p14:sldId id="391"/>
            <p14:sldId id="392"/>
            <p14:sldId id="393"/>
            <p14:sldId id="436"/>
          </p14:sldIdLst>
        </p14:section>
        <p14:section name="Extra content of section" id="{3C8A5148-D601-4DBA-A2EE-92922A87EC69}">
          <p14:sldIdLst>
            <p14:sldId id="407"/>
            <p14:sldId id="408"/>
            <p14:sldId id="368"/>
            <p14:sldId id="369"/>
            <p14:sldId id="371"/>
            <p14:sldId id="415"/>
            <p14:sldId id="416"/>
            <p14:sldId id="374"/>
            <p14:sldId id="375"/>
            <p14:sldId id="376"/>
            <p14:sldId id="377"/>
            <p14:sldId id="378"/>
            <p14:sldId id="379"/>
            <p14:sldId id="410"/>
            <p14:sldId id="380"/>
            <p14:sldId id="381"/>
            <p14:sldId id="382"/>
            <p14:sldId id="409"/>
            <p14:sldId id="384"/>
            <p14:sldId id="398"/>
            <p14:sldId id="385"/>
            <p14:sldId id="394"/>
            <p14:sldId id="395"/>
            <p14:sldId id="396"/>
            <p14:sldId id="417"/>
            <p14:sldId id="434"/>
            <p14:sldId id="431"/>
            <p14:sldId id="360"/>
            <p14:sldId id="361"/>
          </p14:sldIdLst>
        </p14:section>
      </p14:sectionLst>
    </p:ex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1" autoAdjust="0"/>
    <p:restoredTop sz="80675" autoAdjust="0"/>
  </p:normalViewPr>
  <p:slideViewPr>
    <p:cSldViewPr snapToGrid="0">
      <p:cViewPr>
        <p:scale>
          <a:sx n="100" d="100"/>
          <a:sy n="100" d="100"/>
        </p:scale>
        <p:origin x="1806" y="72"/>
      </p:cViewPr>
      <p:guideLst>
        <p:guide orient="horz" pos="816"/>
        <p:guide pos="44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20.0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36.7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214 61,'-9'1,"0"0,0 1,0 0,1 0,-1 1,1 0,-1 0,1 1,0 0,0 1,-8 6,-13 10,-36 35,57-49,7-3,11-8,16-10,25-21,-2-2,57-56,-106 92,1 1,-1 0,0-1,0 1,1-1,-1 1,0 0,0-1,1 1,-1 0,1-1,-1 1,0 0,1 0,-1-1,1 1,-1 0,0 0,1 0,-1 0,1 0,-1-1,1 1,-1 0,1 0,-1 0,0 0,1 0,-1 0,1 0,-1 1,1-1,-1 0,1 0,0 0,2 19,-10 40,5-46,-8 124,6-62,2-58,-1 0,-1 0,0-1,-8 17,5-13,-8 38,12-35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38.2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21 124,'-1'0,"0"0,0 0,0-1,0 1,0 0,0-1,0 1,0-1,0 1,1-1,-1 1,0-1,0 0,0 0,1 1,-1-1,0 0,1 0,-1 0,1 1,-1-1,1 0,-1 0,1 0,0 0,0 0,-1 0,1 0,0 0,0 0,0 0,0 0,0 0,0-2,0-1,0-1,0 0,1 0,-1 1,1-1,2-5,-2 6,0 1,0 0,0 0,1 0,0 0,-1 0,1 0,0 0,0 0,1 1,-1-1,1 1,-1 0,1 0,0 0,-1 0,1 0,0 0,0 1,1-1,-1 1,0 0,0 0,1 0,-1 0,0 1,1 0,-1-1,1 1,-1 0,1 1,-1-1,0 1,1-1,-1 1,0 0,1 0,-1 0,0 1,0-1,0 1,0 0,0 0,4 3,-3 0,1-1,-1 1,0 0,-1 0,1 1,-1-1,0 1,0-1,-1 1,0 0,0 0,0 0,-1 1,1-1,-2 0,1 0,-1 1,0-1,0 1,-2 7,-2 9,-2 0,0 0,-2 0,-12 24,-8 29,27-74,0 0,1 0,-1 0,1 0,-1 0,1 0,0 0,0 0,0 0,0 0,0 0,0 0,0 1,1-1,-1 0,2 2,-2-4,1 1,0 0,-1 0,1-1,0 1,0-1,-1 1,1-1,0 1,0-1,0 1,0-1,-1 0,1 1,0-1,0 0,0 0,0 0,0 0,0 1,0-1,0-1,0 1,1 0,8-2,-1-1,1 1,0-2,-1 0,10-5,-3 2,-4 3,-1 0,1 1,-1 0,16-1,-4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0.1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1 104,'0'-4,"1"-1,0 0,0 0,0 1,0-1,1 1,0-1,0 1,0 0,0 0,1 0,0 0,0 0,0 0,0 1,7-7,-7 7,0 1,0-1,0 1,1 0,-1 0,1 0,-1 1,1-1,-1 1,1-1,0 1,-1 1,1-1,0 0,0 1,0 0,0 0,0 0,0 0,-1 1,6 0,-6 1,-1-1,1 1,-1 0,1 0,-1 0,0 0,0 0,0 0,0 0,0 1,0-1,-1 1,1 0,-1-1,1 1,-1 0,0 0,0 0,-1 0,1 0,-1 0,1 0,-1 0,0 6,1 4,-1 0,-1 0,0 1,-4 17,3-23,-1 0,1 0,-1 0,0-1,-1 1,0-1,0 0,-1 0,1-1,-1 1,-1-1,0 0,1 0,-2-1,1 1,-10 5,16-11,0 0,-1 1,1-1,-1 0,1 1,-1-1,1 0,-1 0,1 0,-1 1,1-1,-1 0,1 0,-1 0,1 0,-1 0,1 0,-1 0,1 0,-1 0,1 0,-1 0,1 0,-1 0,1 0,-1-1,1 1,-1 0,1 0,-1-1,1 1,-1 0,1 0,0-1,-1 1,1-1,-1 1,0-1,1 0,0 0,0 1,0-1,0 0,0 0,1 0,-1 1,0-1,0 0,0 0,1 1,-1-1,0 0,1 1,-1-1,0 0,1 1,-1-1,1 1,-1-1,1 0,-1 1,1-1,0 1,-1 0,2-1,1-2,1 1,0 0,0 0,0 0,0 1,0-1,0 1,1 0,-1 0,0 1,1-1,-1 1,0 0,1 0,4 1,-7-1,1 1,-1-1,1 1,-1 0,1 0,-1 0,0 0,0 0,1 1,-1-1,0 1,0-1,0 1,0 0,-1 0,1-1,0 1,-1 1,1-1,-1 0,0 0,0 0,0 1,0-1,0 1,1 3,0 4,0 0,-1 0,0 0,-1 0,0 1,0-1,-1 0,0 0,-1 0,0 0,-5 13,4-16,1-1,-1-1,0 1,-1 0,1-1,-1 0,0 0,0 0,-1 0,1 0,-1-1,0 0,-1 0,1 0,-1-1,1 0,-1 0,-11 4,-5-3,4-4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1.3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212 1,'-6'0,"0"1,0 0,0 0,0 1,1 0,-1 0,1 0,-1 1,1-1,0 1,0 1,0-1,1 1,-1 0,-6 7,-4 5,0 1,-20 32,26-35,1 0,0 1,-10 29,15-38,1 1,1-1,-1 1,1 0,0 0,0 0,1 0,0 0,0 0,1 0,2 11,-2-16,0 1,0-1,1 0,-1 1,1-1,0 0,0 0,0 0,-1 0,2-1,-1 1,0 0,0-1,1 1,-1-1,0 0,1 0,-1 0,1 0,0 0,-1-1,1 1,0-1,3 1,11 0,0 0,30-2,-31 0,84 0,66-4,-145 1,-5-2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1.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63 1,'-5'0,"-5"0,-1 4,0 11,4 7,1 4,3 2,2 1,0 4,2 2,-1-2,1-1,-5-7,-2-7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3.8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297 1,'-72'-1,"-81"3,150-2,0 0,0 1,0-1,0 1,0 0,0-1,0 1,1 1,-1-1,0 0,1 1,-1-1,1 1,-1 0,1 0,0 0,0 0,0 0,0 0,0 0,0 1,1-1,-1 1,1-1,-1 1,1 0,0 0,0 0,-1 5,0 7,1-1,0 1,0 0,2-1,2 16,-1 3,1 129,-3-161,0-1,0 0,0 0,0 0,0 1,0-1,0 0,0 0,0 0,0 1,0-1,0 0,0 0,0 0,0 1,0-1,0 0,0 0,0 0,0 0,0 1,0-1,1 0,-1 0,0 0,0 0,0 1,0-1,0 0,1 0,-1 0,0 0,0 0,0 0,0 0,1 0,-1 1,0-1,0 0,0 0,1 0,8-6,13-20,-16 19,4-5,1 1,0 0,0 0,1 2,16-12,-24 19,-1 0,1 1,-1-1,1 1,0-1,0 1,0 0,0 0,0 1,0-1,0 1,0 0,0 0,0 1,0-1,0 1,0-1,0 1,0 1,0-1,-1 0,1 1,0 0,-1 0,6 4,-5-3,-1 0,0 0,0 0,-1 0,1 0,-1 1,1-1,-1 1,0 0,0 0,-1-1,1 1,-1 0,0 1,0-1,0 0,0 7,0 9,0 0,-4 30,1-20,2-20,0 1,-1-1,0 1,-1-1,0 0,-1 0,0 0,-1 0,0 0,0-1,-1 0,-9 14,11-18,0 0,-1 1,1-1,-1-1,-1 1,1-1,0 1,-1-1,0-1,0 1,0-1,0 0,-7 3,-7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5.1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360 0,'-45'36,"35"-29,0 1,0 0,-12 12,10-6,0 1,0 0,2 0,0 1,0 1,2 0,0 0,1 0,0 1,2 0,0 1,1-1,1 1,1-1,0 1,2 0,2 31,-2-46,0-1,1 1,0 0,-1-1,1 1,0-1,1 1,-1-1,1 0,-1 1,1-1,0 0,0 0,1 0,-1 0,1-1,-1 1,5 3,-2-3,0-1,1 0,-1 0,0 0,1 0,-1-1,1 0,0 0,-1 0,1-1,7 0,-5 0,0 1,0-2,0 1,0-1,0-1,15-3,-21 4,0 0,0-1,0 1,0 0,0-1,0 1,-1-1,1 1,0-1,-1 0,1 1,-1-1,0 0,1 0,-1 0,0 0,0-1,-1 1,1 0,0 0,-1-1,1 1,-1 0,0 0,1-1,-1 1,-1 0,1-4,0 2,0 0,0 0,-1 0,0 0,1 0,-1 0,0 0,-1 0,1 1,-1-1,0 0,0 1,0-1,0 1,0 0,-1 0,0 0,0 0,1 0,-2 0,1 1,0-1,0 1,-4-2,0 1,0 1,0-1,0 2,0-1,-1 1,1 0,0 0,-1 1,1 0,0 0,-1 1,-11 2,-24 4,28-5,-1 0,0 1,0 1,1 0,0 1,0 1,-20 10,20-5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6.2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29,'267'-15,"-197"7,-1 3,130 8,-197-3,0 0,0 0,0 0,-1 1,1-1,0 1,0-1,-1 1,1-1,0 1,-1 0,1 0,0 0,-1 0,1 0,-1 0,0 1,2 1,-2-1,0-1,-1 0,1 1,-1-1,1 1,-1 0,1-1,-1 1,0-1,0 1,0-1,0 1,0 0,-1-1,1 1,0-1,-1 3,-3 6,0 0,-1 0,0 0,-1-1,-7 10,10-14,-192 316,181-292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6.9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28,'0'-5,"4"-1,7 1,9 0,7 2,2 1,6 1,1 0,3 1,5 1,-2-1,-3 0,-4 0,-3 0,-7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54.1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20.6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885 0,'-14'1,"-1"0,0 1,1 1,-1 0,1 1,0 0,0 1,1 1,-1 0,-23 15,-3 7,-72 64,-12 9,68-63,-200 147,171-115,52-44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21.237"/>
    </inkml:context>
    <inkml:brush xml:id="br0">
      <inkml:brushProperty name="width" value="0.05" units="cm"/>
      <inkml:brushProperty name="height" value="0.05" units="cm"/>
      <inkml:brushProperty name="color" value="#E71224"/>
      <inkml:brushProperty name="ignorePressure" value="1"/>
    </inkml:brush>
  </inkml:definitions>
  <inkml:trace contextRef="#ctx0" brushRef="#br0">78 0,'-4'7,"0"-1,-1 0,0 0,-11 9,10-9,0-1,1 1,0 0,0 0,-7 12,11-16,1-1,-1 1,0 0,1 0,0-1,-1 1,1 0,0 0,0 0,0-1,0 1,0 0,0 0,0 0,1-1,-1 1,1 0,-1 0,1-1,0 1,0-1,-1 1,1 0,0-1,1 0,-1 1,0-1,0 1,2 0,9 8,1-1,0 0,0-1,1-1,0 0,28 9,3 3,-24-10,0-1,1 0,0-2,1 0,-1-1,1-2,0 0,0-1,28-2,37-3,-53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22.5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498 24,'-40'0,"-131"5,144-3,1 2,0 1,0 2,-38 13,43-11,12-4,-1-1,1-1,-1 0,0 0,0-1,-17 2,26-3,1-1,0 0,-1 0,1 0,0 0,-1 0,1 0,-1 0,1 0,0 0,-1 0,1 0,0 0,-1 0,1 0,0 0,-1 0,1-1,0 1,-1 0,1 0,0 0,-1 0,1-1,0 1,-1 0,1 0,0-1,0 1,0 0,-1-1,1 1,0 0,0-1,0 1,-1 0,1-1,0 0,9-13,22-13,-19 20,1-1,-1 2,1 0,0 0,1 1,14-3,-22 6,0 1,0 0,0 0,0 0,0 1,0 0,0 0,0 0,0 1,0 0,0 0,0 0,-1 1,1 0,0 0,-1 1,7 3,-9-3,0 0,0 0,-1 0,1 0,-1 1,0-1,0 1,0 0,0-1,-1 1,0 0,1 0,-1 0,-1 0,1 0,0 0,-1 7,0 10,0-1,-3 23,2-41,-14 74,11-64,1 1,0 0,1 0,0 0,1 0,0 0,2 0,-1 0,3 16,3-12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31.3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225 107,'0'-2,"0"1,0-1,0 0,0 1,0-1,-1 0,1 1,0-1,-1 0,1 1,-1-1,1 1,-1-1,0 1,0-1,0 1,0 0,0-1,0 1,0 0,0 0,0 0,-1-1,-1 0,1 1,-1 1,1-1,-1 0,1 1,-1-1,1 1,-1 0,0 0,1 0,-1 0,1 1,-1-1,-4 2,-5 1,0 2,1-1,0 1,0 1,-12 8,16-10,1 0,0 1,0 0,0 0,0 1,1-1,0 1,0 0,1 1,0-1,0 1,0 0,1 0,0 0,0 0,1 1,0-1,0 1,1-1,0 1,0 0,1 0,0 8,0-15,0 0,0 0,0 0,0 0,1 0,-1 0,0 0,0 0,1 0,-1 0,1 0,-1 0,1 0,-1 0,1 0,0 0,0 0,-1 0,1-1,0 1,0 0,0-1,0 1,1 1,0-2,0 0,-1 1,1-1,0 0,0 0,-1 0,1 0,0-1,0 1,-1 0,1-1,0 1,-1-1,3 0,4-4,1 1,-1-1,0 0,12-10,-8 4,-1 0,0-1,-1 0,0-1,0 0,12-25,34-91,-53 122,-3 7,0 0,0-1,0 1,0-1,0 1,0 0,0-1,0 1,1-1,-1 1,0 0,0-1,0 1,1 0,-1-1,0 1,0 0,1-1,-1 1,0 0,0 0,1-1,-1 1,0 0,1 0,-1 0,1-1,-1 1,0 0,1 0,3 13,-2 39,-2-35,2 6,0 0,2-1,0 1,2-1,10 28,-1-15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32.2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3 232,'-1'47,"0"-24,1 1,3 29,-3-53,0 1,0-1,0 0,0 1,0-1,0 0,0 1,0-1,1 0,-1 1,0-1,0 0,0 1,0-1,1 0,-1 0,0 1,0-1,0 0,1 0,-1 1,0-1,1 0,-1 0,0 0,0 0,1 1,-1-1,0 0,1 0,-1 0,0 0,1 0,-1 0,0 0,1 0,-1 0,0 0,1 0,-1 0,0 0,1 0,-1 0,0 0,1 0,-1-1,0 1,1 0,-1 0,0 0,1 0,-1-1,0 1,0 0,1 0,-1-1,0 1,0 0,0 0,1-1,-1 1,0-1,17-18,-2-6,-1 0,-1 0,17-48,17-84,-46 155,1-6,0 0,0 0,1 1,5-9,-8 15,0 1,1-1,-1 1,0-1,1 1,-1-1,0 1,1-1,-1 1,1-1,-1 1,1 0,-1-1,1 1,-1 0,1 0,-1-1,1 1,-1 0,1 0,-1 0,1 0,0-1,-1 1,2 0,-1 1,0 0,0-1,0 1,1 0,-1 0,0-1,0 1,-1 0,1 0,0 0,0 0,0 1,-1-1,1 0,0 0,-1 0,1 2,17 38,20 70,-27-75,1 0,1 0,23 39,-25-55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48.44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57.0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35.2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1 134,'-1'53,"2"65,0-115,-1 0,1 1,-1-1,1 0,0 0,0 0,0 0,0 0,1 0,-1-1,1 1,0 0,0-1,0 1,0-1,0 1,1-1,-1 0,1 0,-1 0,1 0,0-1,-1 1,1-1,0 0,0 0,4 2,0-2,0 1,0-1,0 0,0-1,1 1,-1-1,0-1,0 0,0 0,0 0,10-3,-14 2,1 1,0-1,0 0,-1 0,1-1,-1 1,0-1,0 0,0 0,0 0,0 0,0 0,-1 0,0-1,0 1,0-1,0 0,0 0,-1 1,1-1,-1 0,0 0,0-1,0-5,1-12,0 0,-2 0,-3-33,0 23,3 9,0 14,0 0,0 0,-1 0,-1 0,-2-8,4 14,-1 0,-1 1,1-1,0 1,0 0,-1-1,0 1,1 0,-1 0,0 0,0 0,0 0,0 0,0 1,-1-1,1 1,-1 0,1-1,-1 1,-3-1,0 0,0 1,0-1,0 1,0 1,0-1,0 1,0 0,0 1,0-1,0 1,0 0,0 1,0-1,0 1,1 0,-1 1,1 0,-1-1,-6 7,-6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1</a:t>
            </a:fld>
            <a:endParaRPr lang="en-US" altLang="x-none"/>
          </a:p>
        </p:txBody>
      </p:sp>
    </p:spTree>
    <p:extLst>
      <p:ext uri="{BB962C8B-B14F-4D97-AF65-F5344CB8AC3E}">
        <p14:creationId xmlns:p14="http://schemas.microsoft.com/office/powerpoint/2010/main" val="93775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3149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FFFFFF"/>
                </a:solidFill>
                <a:effectLst/>
                <a:latin typeface="Nunito" pitchFamily="2" charset="0"/>
              </a:rPr>
              <a:t>The Convoy Effect is a phenomenon associated with the First Come First Serve (FCFS) algorithm, in which the whole Operating System slows down due to a few slow processes.</a:t>
            </a:r>
            <a:endParaRPr lang="en-US" altLang="en-US" dirty="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089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r>
                  <a:rPr lang="en-US" dirty="0"/>
                  <a:t>The value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𝑛</m:t>
                        </m:r>
                      </m:sub>
                    </m:sSub>
                  </m:oMath>
                </a14:m>
                <a:r>
                  <a:rPr lang="en-US" dirty="0"/>
                  <a:t> contains our most recent information, while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en-US" i="1" dirty="0" smtClean="0">
                            <a:latin typeface="Cambria Math" panose="02040503050406030204" pitchFamily="18" charset="0"/>
                          </a:rPr>
                          <m:t>𝑛</m:t>
                        </m:r>
                      </m:sub>
                    </m:sSub>
                  </m:oMath>
                </a14:m>
                <a:r>
                  <a:rPr lang="en-US" dirty="0"/>
                  <a:t>  stores the past history. The parameter α controls the relative weight of recent and past history in our prediction.</a:t>
                </a:r>
              </a:p>
              <a:p>
                <a:endParaRPr lang="en-US" dirty="0"/>
              </a:p>
              <a:p>
                <a:r>
                  <a:rPr lang="en-US" dirty="0"/>
                  <a:t>If α = 0, then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en-US" i="1" dirty="0" smtClean="0">
                            <a:latin typeface="Cambria Math" panose="02040503050406030204" pitchFamily="18" charset="0"/>
                          </a:rPr>
                          <m:t>𝑛</m:t>
                        </m:r>
                      </m:sub>
                    </m:sSub>
                  </m:oMath>
                </a14:m>
                <a:r>
                  <a:rPr lang="en-US" dirty="0"/>
                  <a:t>+1 =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en-US" i="1" dirty="0" smtClean="0">
                            <a:latin typeface="Cambria Math" panose="02040503050406030204" pitchFamily="18" charset="0"/>
                          </a:rPr>
                          <m:t>𝑛</m:t>
                        </m:r>
                      </m:sub>
                    </m:sSub>
                  </m:oMath>
                </a14:m>
                <a:r>
                  <a:rPr lang="en-US" dirty="0"/>
                  <a:t>, and recent history has no effect (current conditions are assumed to be transient). If α = 1, then τn+1 = </a:t>
                </a:r>
                <a:r>
                  <a:rPr lang="en-US" dirty="0" err="1"/>
                  <a:t>tn</a:t>
                </a:r>
                <a:r>
                  <a:rPr lang="en-US" dirty="0"/>
                  <a:t>, and only the most recent CPU burst matters (history is assumed to be old and irrelevant). More commonly, α = 1/2, so recent history and past history are equally weighted. The initial τ0 can be defined as a constant or as an overall system average.</a:t>
                </a:r>
              </a:p>
              <a:p>
                <a:endParaRPr lang="en-US" altLang="en-US"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l-GR" i="1" dirty="0" smtClean="0">
                              <a:latin typeface="Cambria Math" panose="02040503050406030204" pitchFamily="18" charset="0"/>
                            </a:rPr>
                            <m:t>𝜏</m:t>
                          </m:r>
                        </m:e>
                        <m:sub>
                          <m:r>
                            <a:rPr lang="en-US"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r>
                        <a:rPr lang="en-US" i="1" dirty="0" smtClean="0">
                          <a:latin typeface="Cambria Math" panose="02040503050406030204" pitchFamily="18" charset="0"/>
                        </a:rPr>
                        <m:t> = </m:t>
                      </m:r>
                      <m:r>
                        <a:rPr lang="el-GR" i="1" dirty="0" smtClean="0">
                          <a:latin typeface="Cambria Math" panose="02040503050406030204" pitchFamily="18" charset="0"/>
                        </a:rPr>
                        <m:t>𝛼</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𝑡</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 + </m:t>
                      </m:r>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r>
                            <a:rPr lang="en-US" i="1" dirty="0" smtClean="0">
                              <a:latin typeface="Cambria Math" panose="02040503050406030204" pitchFamily="18" charset="0"/>
                            </a:rPr>
                            <m:t> − </m:t>
                          </m:r>
                          <m:r>
                            <a:rPr lang="el-GR" i="1" dirty="0" smtClean="0">
                              <a:latin typeface="Cambria Math" panose="02040503050406030204" pitchFamily="18" charset="0"/>
                            </a:rPr>
                            <m:t>𝛼</m:t>
                          </m:r>
                        </m:e>
                      </m:d>
                      <m:r>
                        <a:rPr lang="el-GR" i="1" dirty="0" smtClean="0">
                          <a:latin typeface="Cambria Math" panose="02040503050406030204" pitchFamily="18" charset="0"/>
                        </a:rPr>
                        <m:t>𝛼</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r>
                        <a:rPr lang="en-US" i="1" dirty="0" smtClean="0">
                          <a:latin typeface="Cambria Math" panose="02040503050406030204" pitchFamily="18" charset="0"/>
                        </a:rPr>
                        <m:t> +···+ </m:t>
                      </m:r>
                      <m:sSup>
                        <m:sSupPr>
                          <m:ctrlPr>
                            <a:rPr lang="en-US" b="0"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r>
                                <a:rPr lang="en-US" i="1" dirty="0" smtClean="0">
                                  <a:latin typeface="Cambria Math" panose="02040503050406030204" pitchFamily="18" charset="0"/>
                                </a:rPr>
                                <m:t> − </m:t>
                              </m:r>
                              <m:r>
                                <a:rPr lang="el-GR" i="1" dirty="0" smtClean="0">
                                  <a:latin typeface="Cambria Math" panose="02040503050406030204" pitchFamily="18" charset="0"/>
                                </a:rPr>
                                <m:t>𝛼</m:t>
                              </m:r>
                            </m:e>
                          </m:d>
                        </m:e>
                        <m:sup>
                          <m:r>
                            <a:rPr lang="en-US" b="0" i="1" dirty="0" smtClean="0">
                              <a:latin typeface="Cambria Math" panose="02040503050406030204" pitchFamily="18" charset="0"/>
                            </a:rPr>
                            <m:t>𝑗</m:t>
                          </m:r>
                        </m:sup>
                      </m:sSup>
                      <m:r>
                        <a:rPr lang="el-GR" i="1" dirty="0" smtClean="0">
                          <a:latin typeface="Cambria Math" panose="02040503050406030204" pitchFamily="18" charset="0"/>
                        </a:rPr>
                        <m:t> </m:t>
                      </m:r>
                      <m:r>
                        <a:rPr lang="el-GR" i="1" dirty="0" smtClean="0">
                          <a:latin typeface="Cambria Math" panose="02040503050406030204" pitchFamily="18" charset="0"/>
                        </a:rPr>
                        <m:t>𝛼</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𝑡</m:t>
                          </m:r>
                        </m:e>
                        <m:sub>
                          <m:r>
                            <a:rPr lang="en-US" i="1" dirty="0" err="1"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i="1" dirty="0" smtClean="0">
                          <a:latin typeface="Cambria Math" panose="02040503050406030204" pitchFamily="18" charset="0"/>
                        </a:rPr>
                        <m:t>+···+ </m:t>
                      </m:r>
                      <m:sSup>
                        <m:sSupPr>
                          <m:ctrlPr>
                            <a:rPr lang="en-US" b="0"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r>
                                <a:rPr lang="en-US" i="1" dirty="0" smtClean="0">
                                  <a:latin typeface="Cambria Math" panose="02040503050406030204" pitchFamily="18" charset="0"/>
                                </a:rPr>
                                <m:t> − </m:t>
                              </m:r>
                              <m:r>
                                <a:rPr lang="el-GR" i="1" dirty="0" smtClean="0">
                                  <a:latin typeface="Cambria Math" panose="02040503050406030204" pitchFamily="18" charset="0"/>
                                </a:rPr>
                                <m:t>𝛼</m:t>
                              </m:r>
                            </m:e>
                          </m:d>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sup>
                      </m:sSup>
                      <m:sSub>
                        <m:sSubPr>
                          <m:ctrlPr>
                            <a:rPr lang="en-US" b="0" i="1" dirty="0" smtClean="0">
                              <a:latin typeface="Cambria Math" panose="02040503050406030204" pitchFamily="18" charset="0"/>
                            </a:rPr>
                          </m:ctrlPr>
                        </m:sSubPr>
                        <m:e>
                          <m:r>
                            <a:rPr lang="el-GR" i="1" dirty="0" smtClean="0">
                              <a:latin typeface="Cambria Math" panose="02040503050406030204" pitchFamily="18" charset="0"/>
                            </a:rPr>
                            <m:t>𝜏</m:t>
                          </m:r>
                        </m:e>
                        <m:sub>
                          <m:r>
                            <a:rPr lang="en-US" b="0" i="1" dirty="0" smtClean="0">
                              <a:latin typeface="Cambria Math" panose="02040503050406030204" pitchFamily="18" charset="0"/>
                            </a:rPr>
                            <m:t>0</m:t>
                          </m:r>
                        </m:sub>
                      </m:sSub>
                    </m:oMath>
                  </m:oMathPara>
                </a14:m>
                <a:endParaRPr lang="en-US" dirty="0">
                  <a:latin typeface="Times New Roman" panose="02020603050405020304" pitchFamily="18" charset="0"/>
                </a:endParaRPr>
              </a:p>
              <a:p>
                <a:endParaRPr lang="en-US" altLang="en-US" dirty="0">
                  <a:latin typeface="Times New Roman" panose="02020603050405020304" pitchFamily="18" charset="0"/>
                </a:endParaRPr>
              </a:p>
            </p:txBody>
          </p:sp>
        </mc:Choice>
        <mc:Fallback xmlns="">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value of </a:t>
                </a:r>
                <a:r>
                  <a:rPr lang="en-US" i="0" dirty="0">
                    <a:latin typeface="Cambria Math" panose="02040503050406030204" pitchFamily="18" charset="0"/>
                  </a:rPr>
                  <a:t>𝑡_𝑛</a:t>
                </a:r>
                <a:r>
                  <a:rPr lang="en-US" dirty="0"/>
                  <a:t> contains our most recent information, while </a:t>
                </a:r>
                <a:r>
                  <a:rPr lang="en-US" i="0" dirty="0">
                    <a:latin typeface="Cambria Math" panose="02040503050406030204" pitchFamily="18" charset="0"/>
                  </a:rPr>
                  <a:t>𝜏_𝑛</a:t>
                </a:r>
                <a:r>
                  <a:rPr lang="en-US" dirty="0"/>
                  <a:t>  stores the past history. The parameter α controls the relative weight of recent and past history in our prediction. If α = 0, then </a:t>
                </a:r>
                <a:r>
                  <a:rPr lang="en-US" i="0" dirty="0">
                    <a:latin typeface="Cambria Math" panose="02040503050406030204" pitchFamily="18" charset="0"/>
                  </a:rPr>
                  <a:t>𝜏_𝑛</a:t>
                </a:r>
                <a:r>
                  <a:rPr lang="en-US" dirty="0"/>
                  <a:t>+1 = </a:t>
                </a:r>
                <a:r>
                  <a:rPr lang="en-US" i="0" dirty="0">
                    <a:latin typeface="Cambria Math" panose="02040503050406030204" pitchFamily="18" charset="0"/>
                  </a:rPr>
                  <a:t>𝜏_𝑛</a:t>
                </a:r>
                <a:r>
                  <a:rPr lang="en-US" dirty="0"/>
                  <a:t>, and recent history has no effect (current conditions are assumed to be transient). If α = 1, then τn+1 = </a:t>
                </a:r>
                <a:r>
                  <a:rPr lang="en-US" dirty="0" err="1"/>
                  <a:t>tn</a:t>
                </a:r>
                <a:r>
                  <a:rPr lang="en-US" dirty="0"/>
                  <a:t>, and only the most recent CPU burst matters (history is assumed to be old and irrelevant). More commonly, α = 1/2, so recent history and past history are equally weighted. The initial τ0 can be defined as a constant or as an overall system average.</a:t>
                </a:r>
              </a:p>
              <a:p>
                <a:endParaRPr lang="en-US" altLang="en-US" dirty="0">
                  <a:latin typeface="Times New Roman" panose="02020603050405020304" pitchFamily="18" charset="0"/>
                </a:endParaRPr>
              </a:p>
              <a:p>
                <a:r>
                  <a:rPr lang="el-GR" i="0" dirty="0">
                    <a:latin typeface="Cambria Math" panose="02040503050406030204" pitchFamily="18" charset="0"/>
                  </a:rPr>
                  <a:t>𝜏</a:t>
                </a:r>
                <a:r>
                  <a:rPr lang="en-US" b="0" i="0" dirty="0">
                    <a:latin typeface="Cambria Math" panose="02040503050406030204" pitchFamily="18" charset="0"/>
                  </a:rPr>
                  <a:t>_(</a:t>
                </a:r>
                <a:r>
                  <a:rPr lang="en-US" i="0" dirty="0">
                    <a:latin typeface="Cambria Math" panose="02040503050406030204" pitchFamily="18" charset="0"/>
                  </a:rPr>
                  <a:t>𝑛</a:t>
                </a:r>
                <a:r>
                  <a:rPr lang="en-US" b="0" i="0" dirty="0">
                    <a:latin typeface="Cambria Math" panose="02040503050406030204" pitchFamily="18" charset="0"/>
                  </a:rPr>
                  <a:t>+1) </a:t>
                </a:r>
                <a:r>
                  <a:rPr lang="en-US" i="0" dirty="0">
                    <a:latin typeface="Cambria Math" panose="02040503050406030204" pitchFamily="18" charset="0"/>
                  </a:rPr>
                  <a:t> = </a:t>
                </a:r>
                <a:r>
                  <a:rPr lang="el-GR" i="0" dirty="0">
                    <a:latin typeface="Cambria Math" panose="02040503050406030204" pitchFamily="18" charset="0"/>
                  </a:rPr>
                  <a:t>𝛼</a:t>
                </a:r>
                <a:r>
                  <a:rPr lang="en-US" i="0" dirty="0" err="1">
                    <a:latin typeface="Cambria Math" panose="02040503050406030204" pitchFamily="18" charset="0"/>
                  </a:rPr>
                  <a:t>𝑡_𝑛</a:t>
                </a:r>
                <a:r>
                  <a:rPr lang="en-US" i="0" dirty="0">
                    <a:latin typeface="Cambria Math" panose="02040503050406030204" pitchFamily="18" charset="0"/>
                  </a:rPr>
                  <a:t>  + (1 − </a:t>
                </a:r>
                <a:r>
                  <a:rPr lang="el-GR" i="0" dirty="0">
                    <a:latin typeface="Cambria Math" panose="02040503050406030204" pitchFamily="18" charset="0"/>
                  </a:rPr>
                  <a:t>𝛼)𝛼</a:t>
                </a:r>
                <a:r>
                  <a:rPr lang="en-US" b="0" i="0" dirty="0">
                    <a:latin typeface="Cambria Math" panose="02040503050406030204" pitchFamily="18" charset="0"/>
                  </a:rPr>
                  <a:t>.</a:t>
                </a:r>
                <a:r>
                  <a:rPr lang="en-US" i="0" dirty="0">
                    <a:latin typeface="Cambria Math" panose="02040503050406030204" pitchFamily="18" charset="0"/>
                  </a:rPr>
                  <a:t>𝑡</a:t>
                </a:r>
                <a:r>
                  <a:rPr lang="en-US" b="0" i="0" dirty="0">
                    <a:latin typeface="Cambria Math" panose="02040503050406030204" pitchFamily="18" charset="0"/>
                  </a:rPr>
                  <a:t>_(𝑛−1) </a:t>
                </a:r>
                <a:r>
                  <a:rPr lang="en-US" i="0" dirty="0">
                    <a:latin typeface="Cambria Math" panose="02040503050406030204" pitchFamily="18" charset="0"/>
                  </a:rPr>
                  <a:t> +···+ (1 − </a:t>
                </a:r>
                <a:r>
                  <a:rPr lang="el-GR" i="0" dirty="0">
                    <a:latin typeface="Cambria Math" panose="02040503050406030204" pitchFamily="18" charset="0"/>
                  </a:rPr>
                  <a:t>𝛼)</a:t>
                </a:r>
                <a:r>
                  <a:rPr lang="en-US" b="0" i="0" dirty="0">
                    <a:latin typeface="Cambria Math" panose="02040503050406030204" pitchFamily="18" charset="0"/>
                  </a:rPr>
                  <a:t>^𝑗</a:t>
                </a:r>
                <a:r>
                  <a:rPr lang="el-GR" b="0" i="0" dirty="0">
                    <a:latin typeface="Cambria Math" panose="02040503050406030204" pitchFamily="18" charset="0"/>
                  </a:rPr>
                  <a:t> </a:t>
                </a:r>
                <a:r>
                  <a:rPr lang="el-GR" i="0" dirty="0">
                    <a:latin typeface="Cambria Math" panose="02040503050406030204" pitchFamily="18" charset="0"/>
                  </a:rPr>
                  <a:t> 𝛼</a:t>
                </a:r>
                <a:r>
                  <a:rPr lang="en-US" b="0" i="0" dirty="0">
                    <a:latin typeface="Cambria Math" panose="02040503050406030204" pitchFamily="18" charset="0"/>
                  </a:rPr>
                  <a:t>.</a:t>
                </a:r>
                <a:r>
                  <a:rPr lang="en-US" i="0" dirty="0" err="1">
                    <a:latin typeface="Cambria Math" panose="02040503050406030204" pitchFamily="18" charset="0"/>
                  </a:rPr>
                  <a:t>𝑡</a:t>
                </a:r>
                <a:r>
                  <a:rPr lang="en-US" b="0" i="0" dirty="0">
                    <a:latin typeface="Cambria Math" panose="02040503050406030204" pitchFamily="18" charset="0"/>
                  </a:rPr>
                  <a:t>_(</a:t>
                </a:r>
                <a:r>
                  <a:rPr lang="en-US" i="0" dirty="0" err="1">
                    <a:latin typeface="Cambria Math" panose="02040503050406030204" pitchFamily="18" charset="0"/>
                  </a:rPr>
                  <a:t>𝑛</a:t>
                </a:r>
                <a:r>
                  <a:rPr lang="en-US" b="0" i="0" dirty="0">
                    <a:latin typeface="Cambria Math" panose="02040503050406030204" pitchFamily="18" charset="0"/>
                  </a:rPr>
                  <a:t>−𝑗)</a:t>
                </a:r>
                <a:r>
                  <a:rPr lang="en-US" i="0" dirty="0">
                    <a:latin typeface="Cambria Math" panose="02040503050406030204" pitchFamily="18" charset="0"/>
                  </a:rPr>
                  <a:t>+···+ (1 − </a:t>
                </a:r>
                <a:r>
                  <a:rPr lang="el-GR" i="0" dirty="0">
                    <a:latin typeface="Cambria Math" panose="02040503050406030204" pitchFamily="18" charset="0"/>
                  </a:rPr>
                  <a:t>𝛼)</a:t>
                </a:r>
                <a:r>
                  <a:rPr lang="en-US" b="0" i="0" dirty="0">
                    <a:latin typeface="Cambria Math" panose="02040503050406030204" pitchFamily="18" charset="0"/>
                  </a:rPr>
                  <a:t>^(𝑛+1) </a:t>
                </a:r>
                <a:r>
                  <a:rPr lang="el-GR" i="0" dirty="0">
                    <a:latin typeface="Cambria Math" panose="02040503050406030204" pitchFamily="18" charset="0"/>
                  </a:rPr>
                  <a:t>𝜏</a:t>
                </a:r>
                <a:r>
                  <a:rPr lang="en-US" b="0" i="0" dirty="0">
                    <a:latin typeface="Cambria Math" panose="02040503050406030204" pitchFamily="18" charset="0"/>
                  </a:rPr>
                  <a:t>_0</a:t>
                </a:r>
                <a:endParaRPr lang="en-US" dirty="0">
                  <a:latin typeface="Times New Roman" panose="02020603050405020304" pitchFamily="18" charset="0"/>
                </a:endParaRPr>
              </a:p>
              <a:p>
                <a:endParaRPr lang="en-US" altLang="en-US" dirty="0">
                  <a:latin typeface="Times New Roman" panose="02020603050405020304" pitchFamily="18" charset="0"/>
                </a:endParaRPr>
              </a:p>
            </p:txBody>
          </p:sp>
        </mc:Fallback>
      </mc:AlternateContent>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r>
                  <a:rPr lang="en-US" dirty="0"/>
                  <a:t>. Figure 5.4 shows an exponential average with α = 1/2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fa-IR" b="0" i="1" dirty="0" smtClean="0">
                            <a:latin typeface="Cambria Math" panose="02040503050406030204" pitchFamily="18" charset="0"/>
                          </a:rPr>
                          <m:t>0</m:t>
                        </m:r>
                      </m:sub>
                    </m:sSub>
                  </m:oMath>
                </a14:m>
                <a:r>
                  <a:rPr lang="en-US" dirty="0"/>
                  <a:t> = 10</a:t>
                </a:r>
                <a:endParaRPr lang="fa-IR" dirty="0"/>
              </a:p>
              <a:p>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en-US" b="0" i="1" dirty="0" smtClean="0">
                            <a:latin typeface="Cambria Math" panose="02040503050406030204" pitchFamily="18" charset="0"/>
                          </a:rPr>
                          <m:t>1</m:t>
                        </m:r>
                      </m:sub>
                    </m:sSub>
                  </m:oMath>
                </a14:m>
                <a:r>
                  <a:rPr lang="en-US" dirty="0"/>
                  <a:t> = ½</a:t>
                </a:r>
                <a:r>
                  <a:rPr lang="en-US" baseline="0" dirty="0"/>
                  <a:t> * t_0 + (1/2 *)</a:t>
                </a:r>
              </a:p>
              <a:p>
                <a:endParaRPr lang="en-US" altLang="en-US" baseline="0"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l-GR" sz="1200" i="1" dirty="0" smtClean="0">
                              <a:latin typeface="Cambria Math" panose="02040503050406030204" pitchFamily="18" charset="0"/>
                            </a:rPr>
                            <m:t>𝜏</m:t>
                          </m:r>
                        </m:e>
                        <m:sub>
                          <m:r>
                            <a:rPr lang="en-US" sz="1200" i="1" dirty="0" smtClean="0">
                              <a:latin typeface="Cambria Math" panose="02040503050406030204" pitchFamily="18" charset="0"/>
                            </a:rPr>
                            <m:t>𝑛</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sub>
                      </m:sSub>
                      <m:r>
                        <a:rPr lang="en-US" sz="1200" i="1" dirty="0" smtClean="0">
                          <a:latin typeface="Cambria Math" panose="02040503050406030204" pitchFamily="18" charset="0"/>
                        </a:rPr>
                        <m:t> = </m:t>
                      </m:r>
                      <m:r>
                        <a:rPr lang="el-GR" sz="1200" i="1" dirty="0" smtClean="0">
                          <a:latin typeface="Cambria Math" panose="02040503050406030204" pitchFamily="18" charset="0"/>
                        </a:rPr>
                        <m:t>𝛼</m:t>
                      </m:r>
                      <m:sSub>
                        <m:sSubPr>
                          <m:ctrlPr>
                            <a:rPr lang="en-US" sz="1200" i="1" dirty="0" err="1" smtClean="0">
                              <a:latin typeface="Cambria Math" panose="02040503050406030204" pitchFamily="18" charset="0"/>
                            </a:rPr>
                          </m:ctrlPr>
                        </m:sSubPr>
                        <m:e>
                          <m:r>
                            <a:rPr lang="en-US" sz="1200" i="1" dirty="0" err="1" smtClean="0">
                              <a:latin typeface="Cambria Math" panose="02040503050406030204" pitchFamily="18" charset="0"/>
                            </a:rPr>
                            <m:t>𝑡</m:t>
                          </m:r>
                        </m:e>
                        <m:sub>
                          <m:r>
                            <a:rPr lang="en-US" sz="1200" i="1" dirty="0" err="1" smtClean="0">
                              <a:latin typeface="Cambria Math" panose="02040503050406030204" pitchFamily="18" charset="0"/>
                            </a:rPr>
                            <m:t>𝑛</m:t>
                          </m:r>
                        </m:sub>
                      </m:sSub>
                      <m:r>
                        <a:rPr lang="en-US" sz="1200" i="1" dirty="0" smtClean="0">
                          <a:latin typeface="Cambria Math" panose="02040503050406030204" pitchFamily="18" charset="0"/>
                        </a:rPr>
                        <m:t> + </m:t>
                      </m:r>
                      <m:d>
                        <m:dPr>
                          <m:ctrlPr>
                            <a:rPr lang="en-US" sz="1200" i="1" dirty="0" smtClean="0">
                              <a:latin typeface="Cambria Math" panose="02040503050406030204" pitchFamily="18" charset="0"/>
                            </a:rPr>
                          </m:ctrlPr>
                        </m:dPr>
                        <m:e>
                          <m:r>
                            <a:rPr lang="en-US" sz="1200" i="1" dirty="0" smtClean="0">
                              <a:latin typeface="Cambria Math" panose="02040503050406030204" pitchFamily="18" charset="0"/>
                            </a:rPr>
                            <m:t>1</m:t>
                          </m:r>
                          <m:r>
                            <a:rPr lang="en-US" sz="1200" i="1" dirty="0" smtClean="0">
                              <a:latin typeface="Cambria Math" panose="02040503050406030204" pitchFamily="18" charset="0"/>
                            </a:rPr>
                            <m:t> − </m:t>
                          </m:r>
                          <m:r>
                            <a:rPr lang="el-GR" sz="1200" i="1" dirty="0" smtClean="0">
                              <a:latin typeface="Cambria Math" panose="02040503050406030204" pitchFamily="18" charset="0"/>
                            </a:rPr>
                            <m:t>𝛼</m:t>
                          </m:r>
                        </m:e>
                      </m:d>
                      <m:r>
                        <a:rPr lang="el-GR" sz="1200" i="1" dirty="0" smtClean="0">
                          <a:latin typeface="Cambria Math" panose="02040503050406030204" pitchFamily="18" charset="0"/>
                        </a:rPr>
                        <m:t>𝛼</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𝑡</m:t>
                          </m:r>
                        </m:e>
                        <m:sub>
                          <m:r>
                            <a:rPr lang="en-US" sz="1200" b="0" i="1" dirty="0" smtClean="0">
                              <a:latin typeface="Cambria Math" panose="02040503050406030204" pitchFamily="18" charset="0"/>
                            </a:rPr>
                            <m:t>𝑛</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sub>
                      </m:sSub>
                    </m:oMath>
                  </m:oMathPara>
                </a14:m>
                <a:endParaRPr lang="en-US" altLang="en-US" baseline="0"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l-GR" sz="1200" i="1" dirty="0" smtClean="0">
                              <a:latin typeface="Cambria Math" panose="02040503050406030204" pitchFamily="18" charset="0"/>
                            </a:rPr>
                            <m:t>𝜏</m:t>
                          </m:r>
                        </m:e>
                        <m:sub>
                          <m:r>
                            <a:rPr lang="en-US" sz="1200" b="0" i="1" dirty="0" smtClean="0">
                              <a:latin typeface="Cambria Math" panose="02040503050406030204" pitchFamily="18" charset="0"/>
                            </a:rPr>
                            <m:t>2</m:t>
                          </m:r>
                        </m:sub>
                      </m:sSub>
                      <m:r>
                        <a:rPr lang="en-US" sz="1200" i="1" dirty="0" smtClean="0">
                          <a:latin typeface="Cambria Math" panose="02040503050406030204" pitchFamily="18" charset="0"/>
                        </a:rPr>
                        <m:t> =</m:t>
                      </m:r>
                      <m:f>
                        <m:fPr>
                          <m:ctrlPr>
                            <a:rPr lang="en-US" sz="1200" b="0" i="1" dirty="0" smtClean="0">
                              <a:latin typeface="Cambria Math" panose="02040503050406030204" pitchFamily="18" charset="0"/>
                            </a:rPr>
                          </m:ctrlPr>
                        </m:fPr>
                        <m:num>
                          <m:r>
                            <a:rPr lang="en-US" sz="1200" b="0" i="1" dirty="0" smtClean="0">
                              <a:latin typeface="Cambria Math" panose="02040503050406030204" pitchFamily="18" charset="0"/>
                            </a:rPr>
                            <m:t>1</m:t>
                          </m:r>
                        </m:num>
                        <m:den>
                          <m:r>
                            <a:rPr lang="en-US" sz="1200" b="0" i="1" dirty="0" smtClean="0">
                              <a:latin typeface="Cambria Math" panose="02040503050406030204" pitchFamily="18" charset="0"/>
                            </a:rPr>
                            <m:t>2</m:t>
                          </m:r>
                        </m:den>
                      </m:f>
                      <m:r>
                        <a:rPr lang="en-US" sz="1200" b="0" i="1" dirty="0" smtClean="0">
                          <a:latin typeface="Cambria Math" panose="02040503050406030204" pitchFamily="18" charset="0"/>
                        </a:rPr>
                        <m:t>8</m:t>
                      </m:r>
                      <m:r>
                        <a:rPr lang="en-US" sz="1200" i="1" dirty="0" smtClean="0">
                          <a:latin typeface="Cambria Math" panose="02040503050406030204" pitchFamily="18" charset="0"/>
                        </a:rPr>
                        <m:t> + </m:t>
                      </m:r>
                      <m:d>
                        <m:dPr>
                          <m:ctrlPr>
                            <a:rPr lang="en-US" sz="1200" i="1" dirty="0" smtClean="0">
                              <a:latin typeface="Cambria Math" panose="02040503050406030204" pitchFamily="18" charset="0"/>
                            </a:rPr>
                          </m:ctrlPr>
                        </m:dPr>
                        <m:e>
                          <m:r>
                            <a:rPr lang="en-US" sz="1200" i="1" dirty="0" smtClean="0">
                              <a:latin typeface="Cambria Math" panose="02040503050406030204" pitchFamily="18" charset="0"/>
                            </a:rPr>
                            <m:t>1</m:t>
                          </m:r>
                          <m:r>
                            <a:rPr lang="en-US" sz="1200" i="1" dirty="0" smtClean="0">
                              <a:latin typeface="Cambria Math" panose="02040503050406030204" pitchFamily="18" charset="0"/>
                            </a:rPr>
                            <m:t> −</m:t>
                          </m:r>
                          <m:r>
                            <a:rPr lang="en-US" sz="1200" b="0" i="1" dirty="0" smtClean="0">
                              <a:latin typeface="Cambria Math" panose="02040503050406030204" pitchFamily="18" charset="0"/>
                            </a:rPr>
                            <m:t>0</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d>
                      <m:r>
                        <a:rPr lang="en-US" sz="1200" b="0" i="1" dirty="0" smtClean="0">
                          <a:latin typeface="Cambria Math" panose="02040503050406030204" pitchFamily="18" charset="0"/>
                        </a:rPr>
                        <m:t>0</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𝑡</m:t>
                          </m:r>
                        </m:e>
                        <m:sub>
                          <m:r>
                            <a:rPr lang="en-US" sz="1200" b="0" i="1" dirty="0" smtClean="0">
                              <a:latin typeface="Cambria Math" panose="02040503050406030204" pitchFamily="18" charset="0"/>
                            </a:rPr>
                            <m:t>0</m:t>
                          </m:r>
                        </m:sub>
                      </m:sSub>
                      <m:r>
                        <a:rPr lang="en-US" sz="1200" b="0" i="1" dirty="0" smtClean="0">
                          <a:latin typeface="Cambria Math" panose="02040503050406030204" pitchFamily="18" charset="0"/>
                        </a:rPr>
                        <m:t>=</m:t>
                      </m:r>
                      <m:r>
                        <a:rPr lang="en-US" sz="1200" b="0" i="1" dirty="0" smtClean="0">
                          <a:latin typeface="Cambria Math" panose="02040503050406030204" pitchFamily="18" charset="0"/>
                        </a:rPr>
                        <m:t>4</m:t>
                      </m:r>
                      <m:r>
                        <a:rPr lang="en-US" sz="1200" b="0" i="1" dirty="0" smtClean="0">
                          <a:latin typeface="Cambria Math" panose="02040503050406030204" pitchFamily="18" charset="0"/>
                        </a:rPr>
                        <m:t>+</m:t>
                      </m:r>
                      <m:r>
                        <a:rPr lang="en-US" sz="1200" b="0" i="1" dirty="0" smtClean="0">
                          <a:latin typeface="Cambria Math" panose="02040503050406030204" pitchFamily="18" charset="0"/>
                        </a:rPr>
                        <m:t>0</m:t>
                      </m:r>
                      <m:r>
                        <a:rPr lang="en-US" sz="1200" b="0" i="1" dirty="0" smtClean="0">
                          <a:latin typeface="Cambria Math" panose="02040503050406030204" pitchFamily="18" charset="0"/>
                        </a:rPr>
                        <m:t>.</m:t>
                      </m:r>
                      <m:r>
                        <a:rPr lang="en-US" sz="1200" b="0" i="1" dirty="0" smtClean="0">
                          <a:latin typeface="Cambria Math" panose="02040503050406030204" pitchFamily="18" charset="0"/>
                        </a:rPr>
                        <m:t>25</m:t>
                      </m:r>
                      <m:r>
                        <a:rPr lang="en-US" sz="1200" b="0" i="1" dirty="0" smtClean="0">
                          <a:latin typeface="Cambria Math" panose="02040503050406030204" pitchFamily="18" charset="0"/>
                        </a:rPr>
                        <m:t>∗</m:t>
                      </m:r>
                      <m:r>
                        <a:rPr lang="en-US" sz="1200" b="0" i="1" dirty="0" smtClean="0">
                          <a:latin typeface="Cambria Math" panose="02040503050406030204" pitchFamily="18" charset="0"/>
                        </a:rPr>
                        <m:t>10</m:t>
                      </m:r>
                      <m:r>
                        <a:rPr lang="en-US" sz="1200" b="0" i="1" dirty="0" smtClean="0">
                          <a:latin typeface="Cambria Math" panose="02040503050406030204" pitchFamily="18" charset="0"/>
                        </a:rPr>
                        <m:t>=</m:t>
                      </m:r>
                      <m:r>
                        <a:rPr lang="en-US" sz="1200" b="0" i="1" dirty="0" smtClean="0">
                          <a:latin typeface="Cambria Math" panose="02040503050406030204" pitchFamily="18" charset="0"/>
                        </a:rPr>
                        <m:t>6</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oMath>
                  </m:oMathPara>
                </a14:m>
                <a:endParaRPr lang="en-US" altLang="en-US" baseline="0"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l-GR" sz="1200" i="1" dirty="0" smtClean="0">
                              <a:latin typeface="Cambria Math" panose="02040503050406030204" pitchFamily="18" charset="0"/>
                            </a:rPr>
                            <m:t>𝜏</m:t>
                          </m:r>
                        </m:e>
                        <m:sub>
                          <m:r>
                            <a:rPr lang="en-US" sz="1200" i="1" dirty="0" smtClean="0">
                              <a:latin typeface="Cambria Math" panose="02040503050406030204" pitchFamily="18" charset="0"/>
                            </a:rPr>
                            <m:t>2</m:t>
                          </m:r>
                        </m:sub>
                      </m:sSub>
                      <m:r>
                        <a:rPr lang="en-US" sz="1200" i="1" dirty="0" smtClean="0">
                          <a:latin typeface="Cambria Math" panose="02040503050406030204" pitchFamily="18" charset="0"/>
                        </a:rPr>
                        <m:t> =</m:t>
                      </m:r>
                      <m:f>
                        <m:fPr>
                          <m:ctrlPr>
                            <a:rPr lang="en-US" sz="1200" b="0" i="1" dirty="0" smtClean="0">
                              <a:latin typeface="Cambria Math" panose="02040503050406030204" pitchFamily="18" charset="0"/>
                            </a:rPr>
                          </m:ctrlPr>
                        </m:fPr>
                        <m:num>
                          <m:r>
                            <a:rPr lang="en-US" sz="1200" b="0" i="1" dirty="0" smtClean="0">
                              <a:latin typeface="Cambria Math" panose="02040503050406030204" pitchFamily="18" charset="0"/>
                            </a:rPr>
                            <m:t>1</m:t>
                          </m:r>
                        </m:num>
                        <m:den>
                          <m:r>
                            <a:rPr lang="en-US" sz="1200" b="0" i="1" dirty="0" smtClean="0">
                              <a:latin typeface="Cambria Math" panose="02040503050406030204" pitchFamily="18" charset="0"/>
                            </a:rPr>
                            <m:t>2</m:t>
                          </m:r>
                        </m:den>
                      </m:f>
                      <m:r>
                        <a:rPr lang="en-US" sz="1200" b="0" i="1" dirty="0" smtClean="0">
                          <a:latin typeface="Cambria Math" panose="02040503050406030204" pitchFamily="18" charset="0"/>
                        </a:rPr>
                        <m:t>8</m:t>
                      </m:r>
                      <m:r>
                        <a:rPr lang="en-US" sz="1200" i="1" dirty="0" smtClean="0">
                          <a:latin typeface="Cambria Math" panose="02040503050406030204" pitchFamily="18" charset="0"/>
                        </a:rPr>
                        <m:t> + </m:t>
                      </m:r>
                      <m:sSup>
                        <m:sSupPr>
                          <m:ctrlPr>
                            <a:rPr lang="en-US" sz="1200" b="0" i="1" dirty="0" smtClean="0">
                              <a:latin typeface="Cambria Math" panose="02040503050406030204" pitchFamily="18" charset="0"/>
                            </a:rPr>
                          </m:ctrlPr>
                        </m:sSupPr>
                        <m:e>
                          <m:d>
                            <m:dPr>
                              <m:ctrlPr>
                                <a:rPr lang="en-US" sz="1200" i="1" dirty="0" smtClean="0">
                                  <a:latin typeface="Cambria Math" panose="02040503050406030204" pitchFamily="18" charset="0"/>
                                </a:rPr>
                              </m:ctrlPr>
                            </m:dPr>
                            <m:e>
                              <m:f>
                                <m:fPr>
                                  <m:ctrlPr>
                                    <a:rPr lang="en-US" sz="1200" b="0" i="1" dirty="0" smtClean="0">
                                      <a:latin typeface="Cambria Math" panose="02040503050406030204" pitchFamily="18" charset="0"/>
                                    </a:rPr>
                                  </m:ctrlPr>
                                </m:fPr>
                                <m:num>
                                  <m:r>
                                    <a:rPr lang="en-US" sz="1200" b="0" i="1" dirty="0" smtClean="0">
                                      <a:latin typeface="Cambria Math" panose="02040503050406030204" pitchFamily="18" charset="0"/>
                                    </a:rPr>
                                    <m:t>1</m:t>
                                  </m:r>
                                </m:num>
                                <m:den>
                                  <m:r>
                                    <a:rPr lang="en-US" sz="1200" b="0" i="1" dirty="0" smtClean="0">
                                      <a:latin typeface="Cambria Math" panose="02040503050406030204" pitchFamily="18" charset="0"/>
                                    </a:rPr>
                                    <m:t>2</m:t>
                                  </m:r>
                                </m:den>
                              </m:f>
                            </m:e>
                          </m:d>
                        </m:e>
                        <m:sup>
                          <m:r>
                            <a:rPr lang="en-US" sz="1200" b="0" i="1" dirty="0" smtClean="0">
                              <a:latin typeface="Cambria Math" panose="02040503050406030204" pitchFamily="18" charset="0"/>
                            </a:rPr>
                            <m:t>2</m:t>
                          </m:r>
                        </m:sup>
                      </m:sSup>
                      <m:r>
                        <a:rPr lang="en-US" sz="1200" b="0" i="1" dirty="0" smtClean="0">
                          <a:latin typeface="Cambria Math" panose="02040503050406030204" pitchFamily="18" charset="0"/>
                        </a:rPr>
                        <m:t>10</m:t>
                      </m:r>
                      <m:r>
                        <a:rPr lang="en-US" sz="1200" b="0" i="1" dirty="0" smtClean="0">
                          <a:latin typeface="Cambria Math" panose="02040503050406030204" pitchFamily="18" charset="0"/>
                        </a:rPr>
                        <m:t>=</m:t>
                      </m:r>
                      <m:r>
                        <a:rPr lang="en-US" sz="1200" b="0" i="1" dirty="0" smtClean="0">
                          <a:latin typeface="Cambria Math" panose="02040503050406030204" pitchFamily="18" charset="0"/>
                        </a:rPr>
                        <m:t>6</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6</m:t>
                      </m:r>
                    </m:oMath>
                  </m:oMathPara>
                </a14:m>
                <a:endParaRPr lang="fa-IR"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p:txBody>
          </p:sp>
        </mc:Choice>
        <mc:Fallback xmlns="">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 Figure 5.4 shows an exponential average with α = 1/2 and </a:t>
                </a:r>
                <a:r>
                  <a:rPr lang="en-US" i="0" dirty="0">
                    <a:latin typeface="Cambria Math" panose="02040503050406030204" pitchFamily="18" charset="0"/>
                  </a:rPr>
                  <a:t>𝜏_</a:t>
                </a:r>
                <a:r>
                  <a:rPr lang="fa-IR" b="0" i="0" dirty="0">
                    <a:latin typeface="Cambria Math" panose="02040503050406030204" pitchFamily="18" charset="0"/>
                  </a:rPr>
                  <a:t>0</a:t>
                </a:r>
                <a:r>
                  <a:rPr lang="en-US" dirty="0"/>
                  <a:t> = 10</a:t>
                </a:r>
                <a:endParaRPr lang="fa-IR" dirty="0"/>
              </a:p>
              <a:p>
                <a:r>
                  <a:rPr lang="en-US" i="0" dirty="0">
                    <a:latin typeface="Cambria Math" panose="02040503050406030204" pitchFamily="18" charset="0"/>
                  </a:rPr>
                  <a:t>𝜏_</a:t>
                </a:r>
                <a:r>
                  <a:rPr lang="en-US" b="0" i="0" dirty="0">
                    <a:latin typeface="Cambria Math" panose="02040503050406030204" pitchFamily="18" charset="0"/>
                  </a:rPr>
                  <a:t>1</a:t>
                </a:r>
                <a:r>
                  <a:rPr lang="en-US" dirty="0"/>
                  <a:t> = ½</a:t>
                </a:r>
                <a:r>
                  <a:rPr lang="en-US" baseline="0" dirty="0"/>
                  <a:t> * t_0 + (1/2 *)</a:t>
                </a:r>
                <a:endParaRPr lang="en-US" altLang="en-US" dirty="0">
                  <a:latin typeface="Times New Roman" panose="02020603050405020304" pitchFamily="18" charset="0"/>
                </a:endParaRPr>
              </a:p>
            </p:txBody>
          </p:sp>
        </mc:Fallback>
      </mc:AlternateContent>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3223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34343"/>
                </a:solidFill>
                <a:effectLst/>
                <a:latin typeface="iransans"/>
              </a:rPr>
              <a:t> Waiting Time= Turn Around Time – Burst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34343"/>
                </a:solidFill>
                <a:effectLst/>
                <a:latin typeface="iransans"/>
              </a:rPr>
              <a:t>6.5=13-6.5</a:t>
            </a:r>
            <a:endParaRPr lang="en-US"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8005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87746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Times New Roman" panose="02020603050405020304" pitchFamily="18" charset="0"/>
              </a:rPr>
              <a:t>با افزایش کوانتوم زمانی میانگین پاسخ دهی بیشتر می‌شود.</a:t>
            </a:r>
            <a:endParaRPr lang="en-US" altLang="en-US" dirty="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3</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ترکیب راند روبین و اولویت</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904063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5070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412B3-1D27-7DAC-F2EE-58F5A17A8A5C}"/>
            </a:ext>
          </a:extLst>
        </p:cNvPr>
        <p:cNvGrpSpPr/>
        <p:nvPr/>
      </p:nvGrpSpPr>
      <p:grpSpPr>
        <a:xfrm>
          <a:off x="0" y="0"/>
          <a:ext cx="0" cy="0"/>
          <a:chOff x="0" y="0"/>
          <a:chExt cx="0" cy="0"/>
        </a:xfrm>
      </p:grpSpPr>
      <p:sp>
        <p:nvSpPr>
          <p:cNvPr id="60417" name="Rectangle 7">
            <a:extLst>
              <a:ext uri="{FF2B5EF4-FFF2-40B4-BE49-F238E27FC236}">
                <a16:creationId xmlns:a16="http://schemas.microsoft.com/office/drawing/2014/main" id="{A960E886-1E50-8E94-A259-A0EF41CD18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CFA31CC0-61BD-F15B-0703-8B529518607D}"/>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0FA11994-76E0-B73D-45EA-B823858A55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1109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133F0-3CF9-60B8-FAEB-2CAA07585B77}"/>
            </a:ext>
          </a:extLst>
        </p:cNvPr>
        <p:cNvGrpSpPr/>
        <p:nvPr/>
      </p:nvGrpSpPr>
      <p:grpSpPr>
        <a:xfrm>
          <a:off x="0" y="0"/>
          <a:ext cx="0" cy="0"/>
          <a:chOff x="0" y="0"/>
          <a:chExt cx="0" cy="0"/>
        </a:xfrm>
      </p:grpSpPr>
      <p:sp>
        <p:nvSpPr>
          <p:cNvPr id="62465" name="Rectangle 7">
            <a:extLst>
              <a:ext uri="{FF2B5EF4-FFF2-40B4-BE49-F238E27FC236}">
                <a16:creationId xmlns:a16="http://schemas.microsoft.com/office/drawing/2014/main" id="{42E40244-5168-52F9-1D86-14EAD93882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5C6415D3-FDDD-9667-A06B-836129BAF9B6}"/>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9CACA175-91C6-D775-7709-D0F726DC77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250"/>
              </a:lnSpc>
              <a:spcBef>
                <a:spcPts val="0"/>
              </a:spcBef>
              <a:spcAft>
                <a:spcPts val="1500"/>
              </a:spcAft>
            </a:pP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سیستم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دامنه رقابت فرایند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زمان‌بندی سیستم‌عامل</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سیستم‌عامل‌های چند-رشته‌ای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multi-threaded</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دو روش برای زمان‌بندی رشته‌ها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thread scheduling</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 دامنه رقابت سیستم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System Contention Scope</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دامنه رقابت فرایند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 Contention Scope</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این دو روش در محدوده رقابت برای منابع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CPU</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تفاوت دارند.</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فرایند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رقابت بر سر منابع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CPU</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تنها بین رشته‌های </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هم‌تراز</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equivalents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درون یک فرایند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یا برنامه کاربردی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application</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رخ می‌دهد. رشته‌های هم‌تراز، در اصل همانند فرایندهای سبک‌وزن عمل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مدل‌های «یک‌به‌چند»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one-to-many</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«چندبه‌چند»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many-to-many</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سبک‌تر و کم‌هزینه‌تر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 اما قابلیت پیش‌بینی کمتری دارد.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ویندوز، سولاریس و لینوکس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رشته‌های کاربر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user-level threads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سیستم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رشته‌های موجود در سیستم‌عامل، برای استفاده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CPU</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رقابت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 «یک‌به‌یک»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one-to-one</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بسیار قابل پیش‌بینی است، زیرا هسته سیستم‌عامل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 تمام رشته‌ها نظارت مستقیم دارد.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بااین‌حال،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دلیل لزوم مدیریت مرکزی تمام رشته‌ها، می‌تواند پرهزینه‌تر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باشد.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لینوکس که تنها از مدل یک‌به‌یک پشتیبانی می‌کنند،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رشته‌های هسته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kernel-level threads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به‌طور خلاصه،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درون یک فرایند یا برنامه کاربردی و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بین تمام رشته‌های سیستم کاربرد دارد. انتخاب روش مناسب به مدل رشته‌بندی و اولویت‌های سیستم‌عامل بستگی دارد.</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2393167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ar-SA" sz="1800" i="0" kern="100" dirty="0">
                <a:effectLst/>
                <a:latin typeface="Aptos" panose="020B0004020202020204" pitchFamily="34" charset="0"/>
                <a:ea typeface="Aptos" panose="020B0004020202020204" pitchFamily="34" charset="0"/>
                <a:cs typeface="Arial" panose="020B0604020202020204" pitchFamily="34" charset="0"/>
              </a:rPr>
              <a:t>در مدل</a:t>
            </a:r>
            <a:r>
              <a:rPr lang="en-US" sz="1800" i="0" kern="100" dirty="0">
                <a:effectLst/>
                <a:latin typeface="Aptos" panose="020B0004020202020204" pitchFamily="34" charset="0"/>
                <a:ea typeface="Aptos" panose="020B0004020202020204" pitchFamily="34" charset="0"/>
                <a:cs typeface="Arial" panose="020B0604020202020204" pitchFamily="34" charset="0"/>
              </a:rPr>
              <a:t> PCS</a:t>
            </a:r>
            <a:r>
              <a:rPr lang="ar-SA" sz="1800" i="0" kern="100" dirty="0">
                <a:effectLst/>
                <a:latin typeface="Aptos" panose="020B0004020202020204" pitchFamily="34" charset="0"/>
                <a:ea typeface="Aptos" panose="020B0004020202020204" pitchFamily="34" charset="0"/>
                <a:cs typeface="Arial" panose="020B0604020202020204" pitchFamily="34" charset="0"/>
              </a:rPr>
              <a:t>، رقابت برای دسترسی به پردازنده فقط بین </a:t>
            </a:r>
            <a:r>
              <a:rPr lang="ar-SA" sz="1800" b="1" i="0" kern="100" dirty="0">
                <a:effectLst/>
                <a:latin typeface="Aptos" panose="020B0004020202020204" pitchFamily="34" charset="0"/>
                <a:ea typeface="Aptos" panose="020B0004020202020204" pitchFamily="34" charset="0"/>
                <a:cs typeface="Arial" panose="020B0604020202020204" pitchFamily="34" charset="0"/>
              </a:rPr>
              <a:t>رشته‌های یک برنامه خاص</a:t>
            </a:r>
            <a:r>
              <a:rPr lang="ar-SA" sz="1800" i="0" kern="100" dirty="0">
                <a:effectLst/>
                <a:latin typeface="Aptos" panose="020B0004020202020204" pitchFamily="34" charset="0"/>
                <a:ea typeface="Aptos" panose="020B0004020202020204" pitchFamily="34" charset="0"/>
                <a:cs typeface="Arial" panose="020B0604020202020204" pitchFamily="34" charset="0"/>
              </a:rPr>
              <a:t> انجام می‌شود؛ نه بین تمام برنامه‌های در حال اجرا در سیستم. به بیان دیگر، اگر یک برنامه چند رشته</a:t>
            </a:r>
            <a:r>
              <a:rPr lang="en-US" sz="1800" i="0" kern="100" dirty="0">
                <a:effectLst/>
                <a:latin typeface="Aptos" panose="020B0004020202020204" pitchFamily="34" charset="0"/>
                <a:ea typeface="Aptos" panose="020B0004020202020204" pitchFamily="34" charset="0"/>
                <a:cs typeface="Arial" panose="020B0604020202020204" pitchFamily="34" charset="0"/>
              </a:rPr>
              <a:t> (thread) </a:t>
            </a:r>
            <a:r>
              <a:rPr lang="ar-SA" sz="1800" i="0" kern="100" dirty="0">
                <a:effectLst/>
                <a:latin typeface="Aptos" panose="020B0004020202020204" pitchFamily="34" charset="0"/>
                <a:ea typeface="Aptos" panose="020B0004020202020204" pitchFamily="34" charset="0"/>
                <a:cs typeface="Arial" panose="020B0604020202020204" pitchFamily="34" charset="0"/>
              </a:rPr>
              <a:t>داشته باشد، این رشته‌ها فقط با یکدیگر رقابت می‌کنند تا یکی از آن‌ها اجرا شود، نه با رشته‌های دیگر برنامه‌ها</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ar-SA" sz="1800" i="0" kern="100" dirty="0">
                <a:effectLst/>
                <a:latin typeface="Aptos" panose="020B0004020202020204" pitchFamily="34" charset="0"/>
                <a:ea typeface="Aptos" panose="020B0004020202020204" pitchFamily="34" charset="0"/>
                <a:cs typeface="Arial" panose="020B0604020202020204" pitchFamily="34" charset="0"/>
              </a:rPr>
              <a:t>این رشته‌ها برای اجرا به چیزی به نام </a:t>
            </a:r>
            <a:r>
              <a:rPr lang="ar-SA" sz="1800" b="1" i="0" kern="100" dirty="0">
                <a:effectLst/>
                <a:latin typeface="Aptos" panose="020B0004020202020204" pitchFamily="34" charset="0"/>
                <a:ea typeface="Aptos" panose="020B0004020202020204" pitchFamily="34" charset="0"/>
                <a:cs typeface="Arial" panose="020B0604020202020204" pitchFamily="34" charset="0"/>
              </a:rPr>
              <a:t>فرایندهای سبک‌وزن</a:t>
            </a:r>
            <a:r>
              <a:rPr lang="ar-SA" sz="1800" i="0" kern="100" dirty="0">
                <a:effectLst/>
                <a:latin typeface="Aptos" panose="020B0004020202020204" pitchFamily="34" charset="0"/>
                <a:ea typeface="Aptos" panose="020B0004020202020204" pitchFamily="34" charset="0"/>
                <a:cs typeface="Arial" panose="020B0604020202020204" pitchFamily="34" charset="0"/>
              </a:rPr>
              <a:t> </a:t>
            </a:r>
            <a:r>
              <a:rPr lang="en-US" sz="1800" i="0" kern="100" dirty="0">
                <a:effectLst/>
                <a:latin typeface="Aptos" panose="020B0004020202020204" pitchFamily="34" charset="0"/>
                <a:ea typeface="Aptos" panose="020B0004020202020204" pitchFamily="34" charset="0"/>
                <a:cs typeface="Arial" panose="020B0604020202020204" pitchFamily="34" charset="0"/>
              </a:rPr>
              <a:t>(Lightweight Processes - LWP) </a:t>
            </a:r>
            <a:r>
              <a:rPr lang="ar-SA" sz="1800" i="0" kern="100" dirty="0">
                <a:effectLst/>
                <a:latin typeface="Aptos" panose="020B0004020202020204" pitchFamily="34" charset="0"/>
                <a:ea typeface="Aptos" panose="020B0004020202020204" pitchFamily="34" charset="0"/>
                <a:cs typeface="Arial" panose="020B0604020202020204" pitchFamily="34" charset="0"/>
              </a:rPr>
              <a:t>نگاشت می‌شوند که واسطه‌ای بین رشته‌های کاربر و پردازشگر هستند. تعداد این</a:t>
            </a:r>
            <a:r>
              <a:rPr lang="en-US" sz="1800" i="0" kern="100" dirty="0">
                <a:effectLst/>
                <a:latin typeface="Aptos" panose="020B0004020202020204" pitchFamily="34" charset="0"/>
                <a:ea typeface="Aptos" panose="020B0004020202020204" pitchFamily="34" charset="0"/>
                <a:cs typeface="Arial" panose="020B0604020202020204" pitchFamily="34" charset="0"/>
              </a:rPr>
              <a:t> LWP</a:t>
            </a:r>
            <a:r>
              <a:rPr lang="ar-SA" sz="1800" i="0" kern="100" dirty="0">
                <a:effectLst/>
                <a:latin typeface="Aptos" panose="020B0004020202020204" pitchFamily="34" charset="0"/>
                <a:ea typeface="Aptos" panose="020B0004020202020204" pitchFamily="34" charset="0"/>
                <a:cs typeface="Arial" panose="020B0604020202020204" pitchFamily="34" charset="0"/>
              </a:rPr>
              <a:t>ها محدود است، بنابراین باید بین رشته‌های یک برنامه، مدیریت شوند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endParaRPr lang="en-US" sz="1800" i="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i="0" kern="100" dirty="0">
                <a:effectLst/>
                <a:latin typeface="Aptos" panose="020B0004020202020204" pitchFamily="34" charset="0"/>
                <a:ea typeface="Aptos" panose="020B0004020202020204" pitchFamily="34" charset="0"/>
                <a:cs typeface="Arial" panose="020B0604020202020204" pitchFamily="34" charset="0"/>
              </a:rPr>
              <a:t>PCS </a:t>
            </a:r>
            <a:r>
              <a:rPr lang="ar-SA" sz="1800" i="0" kern="100" dirty="0">
                <a:effectLst/>
                <a:latin typeface="Aptos" panose="020B0004020202020204" pitchFamily="34" charset="0"/>
                <a:ea typeface="Aptos" panose="020B0004020202020204" pitchFamily="34" charset="0"/>
                <a:cs typeface="Arial" panose="020B0604020202020204" pitchFamily="34" charset="0"/>
              </a:rPr>
              <a:t>اغلب در </a:t>
            </a:r>
            <a:r>
              <a:rPr lang="ar-SA" sz="1800" b="1" i="0" kern="100" dirty="0">
                <a:effectLst/>
                <a:latin typeface="Aptos" panose="020B0004020202020204" pitchFamily="34" charset="0"/>
                <a:ea typeface="Aptos" panose="020B0004020202020204" pitchFamily="34" charset="0"/>
                <a:cs typeface="Arial" panose="020B0604020202020204" pitchFamily="34" charset="0"/>
              </a:rPr>
              <a:t>مدل‌های زمان‌بندی «یک‌به‌چند» یا «چندبه‌چند</a:t>
            </a:r>
            <a:r>
              <a:rPr lang="en-US" sz="1800" b="1" i="0" kern="100" dirty="0">
                <a:effectLst/>
                <a:latin typeface="Aptos" panose="020B0004020202020204" pitchFamily="34" charset="0"/>
                <a:ea typeface="Aptos" panose="020B0004020202020204" pitchFamily="34" charset="0"/>
                <a:cs typeface="Arial" panose="020B0604020202020204" pitchFamily="34" charset="0"/>
              </a:rPr>
              <a:t>»</a:t>
            </a:r>
            <a:r>
              <a:rPr lang="en-US" sz="1800" i="0" kern="100" dirty="0">
                <a:effectLst/>
                <a:latin typeface="Aptos" panose="020B0004020202020204" pitchFamily="34" charset="0"/>
                <a:ea typeface="Aptos" panose="020B0004020202020204" pitchFamily="34" charset="0"/>
                <a:cs typeface="Arial" panose="020B0604020202020204" pitchFamily="34" charset="0"/>
              </a:rPr>
              <a:t> </a:t>
            </a:r>
            <a:r>
              <a:rPr lang="ar-SA" sz="1800" i="0" kern="100" dirty="0">
                <a:effectLst/>
                <a:latin typeface="Aptos" panose="020B0004020202020204" pitchFamily="34" charset="0"/>
                <a:ea typeface="Aptos" panose="020B0004020202020204" pitchFamily="34" charset="0"/>
                <a:cs typeface="Arial" panose="020B0604020202020204" pitchFamily="34" charset="0"/>
              </a:rPr>
              <a:t>استفاده می‌شود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در مدل یک‌به‌چند، چند رشته کاربر تنها با یک</a:t>
            </a:r>
            <a:r>
              <a:rPr lang="en-US" sz="1800" i="0" kern="100" dirty="0">
                <a:effectLst/>
                <a:latin typeface="Aptos" panose="020B0004020202020204" pitchFamily="34" charset="0"/>
                <a:ea typeface="Aptos" panose="020B0004020202020204" pitchFamily="34" charset="0"/>
                <a:cs typeface="Arial" panose="020B0604020202020204" pitchFamily="34" charset="0"/>
              </a:rPr>
              <a:t> LWP </a:t>
            </a:r>
            <a:r>
              <a:rPr lang="ar-SA" sz="1800" i="0" kern="100" dirty="0">
                <a:effectLst/>
                <a:latin typeface="Aptos" panose="020B0004020202020204" pitchFamily="34" charset="0"/>
                <a:ea typeface="Aptos" panose="020B0004020202020204" pitchFamily="34" charset="0"/>
                <a:cs typeface="Arial" panose="020B0604020202020204" pitchFamily="34" charset="0"/>
              </a:rPr>
              <a:t>سروکار دارند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i="0" kern="100" dirty="0">
                <a:effectLst/>
                <a:latin typeface="Aptos" panose="020B0004020202020204" pitchFamily="34" charset="0"/>
                <a:ea typeface="Aptos" panose="020B0004020202020204" pitchFamily="34" charset="0"/>
                <a:cs typeface="Arial" panose="020B0604020202020204" pitchFamily="34" charset="0"/>
              </a:rPr>
              <a:t>در مدل چندبه‌چند، چند رشته کاربر می‌توانند با چند</a:t>
            </a:r>
            <a:r>
              <a:rPr lang="en-US" sz="1800" i="0" kern="100" dirty="0">
                <a:effectLst/>
                <a:latin typeface="Aptos" panose="020B0004020202020204" pitchFamily="34" charset="0"/>
                <a:ea typeface="Aptos" panose="020B0004020202020204" pitchFamily="34" charset="0"/>
                <a:cs typeface="Arial" panose="020B0604020202020204" pitchFamily="34" charset="0"/>
              </a:rPr>
              <a:t> LWP </a:t>
            </a:r>
            <a:r>
              <a:rPr lang="ar-SA" sz="1800" i="0" kern="100" dirty="0">
                <a:effectLst/>
                <a:latin typeface="Aptos" panose="020B0004020202020204" pitchFamily="34" charset="0"/>
                <a:ea typeface="Aptos" panose="020B0004020202020204" pitchFamily="34" charset="0"/>
                <a:cs typeface="Arial" panose="020B0604020202020204" pitchFamily="34" charset="0"/>
              </a:rPr>
              <a:t>کار کنند</a:t>
            </a:r>
            <a:r>
              <a:rPr lang="en-US" sz="1800" i="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pPr>
            <a:r>
              <a:rPr lang="en-US" sz="1800" i="0" kern="100" dirty="0">
                <a:effectLst/>
                <a:latin typeface="Aptos" panose="020B0004020202020204" pitchFamily="34" charset="0"/>
                <a:ea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3862915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B171-EC5E-656C-D2CA-834E0563F83E}"/>
            </a:ext>
          </a:extLst>
        </p:cNvPr>
        <p:cNvGrpSpPr/>
        <p:nvPr/>
      </p:nvGrpSpPr>
      <p:grpSpPr>
        <a:xfrm>
          <a:off x="0" y="0"/>
          <a:ext cx="0" cy="0"/>
          <a:chOff x="0" y="0"/>
          <a:chExt cx="0" cy="0"/>
        </a:xfrm>
      </p:grpSpPr>
      <p:sp>
        <p:nvSpPr>
          <p:cNvPr id="62465" name="Rectangle 7">
            <a:extLst>
              <a:ext uri="{FF2B5EF4-FFF2-40B4-BE49-F238E27FC236}">
                <a16:creationId xmlns:a16="http://schemas.microsoft.com/office/drawing/2014/main" id="{DA363A3F-C697-FA84-65FD-FFC2779BF4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7CEBC415-577C-212A-6B30-1EDA1EB7E5AE}"/>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0AE6530A-36C9-9B8D-1899-136DD91BEB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در</a:t>
            </a:r>
            <a:r>
              <a:rPr lang="en-US" sz="1800" b="1" kern="100" dirty="0">
                <a:effectLst/>
                <a:latin typeface="Aptos" panose="020B0004020202020204" pitchFamily="34" charset="0"/>
                <a:ea typeface="Aptos" panose="020B0004020202020204" pitchFamily="34" charset="0"/>
                <a:cs typeface="Arial" panose="020B0604020202020204" pitchFamily="34" charset="0"/>
              </a:rPr>
              <a:t> PCS </a:t>
            </a:r>
            <a:r>
              <a:rPr lang="ar-SA" sz="1800" b="1" kern="100" dirty="0">
                <a:effectLst/>
                <a:latin typeface="Aptos" panose="020B0004020202020204" pitchFamily="34" charset="0"/>
                <a:ea typeface="Aptos" panose="020B0004020202020204" pitchFamily="34" charset="0"/>
                <a:cs typeface="Arial" panose="020B0604020202020204" pitchFamily="34" charset="0"/>
              </a:rPr>
              <a:t>چه کسی</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pthreads</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را مدیریت می‌کند؟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در مدل </a:t>
            </a:r>
            <a:r>
              <a:rPr lang="en-US" sz="1800" b="1" kern="100" dirty="0">
                <a:effectLst/>
                <a:latin typeface="Aptos" panose="020B0004020202020204" pitchFamily="34" charset="0"/>
                <a:ea typeface="Aptos" panose="020B0004020202020204" pitchFamily="34" charset="0"/>
                <a:cs typeface="Arial" panose="020B0604020202020204" pitchFamily="34" charset="0"/>
              </a:rPr>
              <a:t>PCS (Process Contention Scope)</a:t>
            </a:r>
            <a:r>
              <a:rPr lang="ar-SA" sz="1800" kern="100" dirty="0">
                <a:effectLst/>
                <a:latin typeface="Aptos" panose="020B0004020202020204" pitchFamily="34" charset="0"/>
                <a:ea typeface="Aptos" panose="020B0004020202020204" pitchFamily="34" charset="0"/>
                <a:cs typeface="Arial" panose="020B0604020202020204" pitchFamily="34" charset="0"/>
              </a:rPr>
              <a:t>، اگر پیاده‌سازی</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pthread</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به صورت </a:t>
            </a:r>
            <a:r>
              <a:rPr lang="ar-SA" sz="1800" b="1" kern="100" dirty="0">
                <a:effectLst/>
                <a:latin typeface="Aptos" panose="020B0004020202020204" pitchFamily="34" charset="0"/>
                <a:ea typeface="Aptos" panose="020B0004020202020204" pitchFamily="34" charset="0"/>
                <a:cs typeface="Arial" panose="020B0604020202020204" pitchFamily="34" charset="0"/>
              </a:rPr>
              <a:t>کاربرمحور</a:t>
            </a:r>
            <a:r>
              <a:rPr lang="en-US" sz="1800" b="1" kern="100" dirty="0">
                <a:effectLst/>
                <a:latin typeface="Aptos" panose="020B0004020202020204" pitchFamily="34" charset="0"/>
                <a:ea typeface="Aptos" panose="020B0004020202020204" pitchFamily="34" charset="0"/>
                <a:cs typeface="Arial" panose="020B0604020202020204" pitchFamily="34" charset="0"/>
              </a:rPr>
              <a:t> (user-level threads)</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باشد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مدیریت توسط کتابخانه</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pthread</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در فضای کاربر</a:t>
            </a:r>
            <a:r>
              <a:rPr lang="en-US" sz="1800" b="1" kern="100" dirty="0">
                <a:effectLst/>
                <a:latin typeface="Aptos" panose="020B0004020202020204" pitchFamily="34" charset="0"/>
                <a:ea typeface="Aptos" panose="020B0004020202020204" pitchFamily="34" charset="0"/>
                <a:cs typeface="Arial" panose="020B0604020202020204" pitchFamily="34" charset="0"/>
              </a:rPr>
              <a:t> (user space) </a:t>
            </a:r>
            <a:r>
              <a:rPr lang="ar-SA" sz="1800" b="1" kern="100" dirty="0">
                <a:effectLst/>
                <a:latin typeface="Aptos" panose="020B0004020202020204" pitchFamily="34" charset="0"/>
                <a:ea typeface="Aptos" panose="020B0004020202020204" pitchFamily="34" charset="0"/>
                <a:cs typeface="Arial" panose="020B0604020202020204" pitchFamily="34" charset="0"/>
              </a:rPr>
              <a:t>انجام می‌شود، نه سیستم‌عامل</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توضیح دقیق‌تر</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Aptos" panose="020B0004020202020204" pitchFamily="34" charset="0"/>
                <a:ea typeface="Aptos" panose="020B0004020202020204" pitchFamily="34" charset="0"/>
                <a:cs typeface="Arial" panose="020B0604020202020204" pitchFamily="34" charset="0"/>
              </a:rPr>
              <a:t>در این مدل، نخ‌های </a:t>
            </a:r>
            <a:r>
              <a:rPr lang="en-US" sz="1800" kern="100" dirty="0" err="1">
                <a:effectLst/>
                <a:latin typeface="Aptos" panose="020B0004020202020204" pitchFamily="34" charset="0"/>
                <a:ea typeface="Aptos" panose="020B0004020202020204" pitchFamily="34" charset="0"/>
                <a:cs typeface="Arial" panose="020B0604020202020204" pitchFamily="34" charset="0"/>
              </a:rPr>
              <a:t>pthread</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فقط </a:t>
            </a:r>
            <a:r>
              <a:rPr lang="ar-SA" sz="1800" b="1" kern="100" dirty="0">
                <a:effectLst/>
                <a:latin typeface="Aptos" panose="020B0004020202020204" pitchFamily="34" charset="0"/>
                <a:ea typeface="Aptos" panose="020B0004020202020204" pitchFamily="34" charset="0"/>
                <a:cs typeface="Arial" panose="020B0604020202020204" pitchFamily="34" charset="0"/>
              </a:rPr>
              <a:t>درون خود برنامه</a:t>
            </a:r>
            <a:r>
              <a:rPr lang="en-US" sz="1800" b="1" kern="100" dirty="0">
                <a:effectLst/>
                <a:latin typeface="Aptos" panose="020B0004020202020204" pitchFamily="34" charset="0"/>
                <a:ea typeface="Aptos" panose="020B0004020202020204" pitchFamily="34" charset="0"/>
                <a:cs typeface="Arial" panose="020B0604020202020204" pitchFamily="34" charset="0"/>
              </a:rPr>
              <a:t> (process)</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با هم رقابت می‌کنند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Aptos" panose="020B0004020202020204" pitchFamily="34" charset="0"/>
                <a:ea typeface="Aptos" panose="020B0004020202020204" pitchFamily="34" charset="0"/>
                <a:cs typeface="Arial" panose="020B0604020202020204" pitchFamily="34" charset="0"/>
              </a:rPr>
              <a:t>سیستم‌عامل تنها </a:t>
            </a:r>
            <a:r>
              <a:rPr lang="ar-SA" sz="1800" b="1" kern="100" dirty="0">
                <a:effectLst/>
                <a:latin typeface="Aptos" panose="020B0004020202020204" pitchFamily="34" charset="0"/>
                <a:ea typeface="Aptos" panose="020B0004020202020204" pitchFamily="34" charset="0"/>
                <a:cs typeface="Arial" panose="020B0604020202020204" pitchFamily="34" charset="0"/>
              </a:rPr>
              <a:t>تعدادی</a:t>
            </a:r>
            <a:r>
              <a:rPr lang="en-US" sz="1800" b="1" kern="100" dirty="0">
                <a:effectLst/>
                <a:latin typeface="Aptos" panose="020B0004020202020204" pitchFamily="34" charset="0"/>
                <a:ea typeface="Aptos" panose="020B0004020202020204" pitchFamily="34" charset="0"/>
                <a:cs typeface="Arial" panose="020B0604020202020204" pitchFamily="34" charset="0"/>
              </a:rPr>
              <a:t> LWP (</a:t>
            </a:r>
            <a:r>
              <a:rPr lang="ar-SA" sz="1800" b="1" kern="100" dirty="0">
                <a:effectLst/>
                <a:latin typeface="Aptos" panose="020B0004020202020204" pitchFamily="34" charset="0"/>
                <a:ea typeface="Aptos" panose="020B0004020202020204" pitchFamily="34" charset="0"/>
                <a:cs typeface="Arial" panose="020B0604020202020204" pitchFamily="34" charset="0"/>
              </a:rPr>
              <a:t>فرآیند سبک‌وزن</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به برنامه اختصاص می‌دهد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Aptos" panose="020B0004020202020204" pitchFamily="34" charset="0"/>
                <a:ea typeface="Aptos" panose="020B0004020202020204" pitchFamily="34" charset="0"/>
                <a:cs typeface="Arial" panose="020B0604020202020204" pitchFamily="34" charset="0"/>
              </a:rPr>
              <a:t>خود برنامه</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با کمک کتابخانه‌ی</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pthread</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تصمیم می‌گیرد که </a:t>
            </a:r>
            <a:r>
              <a:rPr lang="ar-SA" sz="1800" b="1" kern="100" dirty="0">
                <a:effectLst/>
                <a:latin typeface="Aptos" panose="020B0004020202020204" pitchFamily="34" charset="0"/>
                <a:ea typeface="Aptos" panose="020B0004020202020204" pitchFamily="34" charset="0"/>
                <a:cs typeface="Arial" panose="020B0604020202020204" pitchFamily="34" charset="0"/>
              </a:rPr>
              <a:t>کدام نخ کاربر</a:t>
            </a:r>
            <a:r>
              <a:rPr lang="ar-SA" sz="1800" kern="100" dirty="0">
                <a:effectLst/>
                <a:latin typeface="Aptos" panose="020B0004020202020204" pitchFamily="34" charset="0"/>
                <a:ea typeface="Aptos" panose="020B0004020202020204" pitchFamily="34" charset="0"/>
                <a:cs typeface="Arial" panose="020B0604020202020204" pitchFamily="34" charset="0"/>
              </a:rPr>
              <a:t> روی کدام</a:t>
            </a:r>
            <a:r>
              <a:rPr lang="en-US" sz="1800" kern="100" dirty="0">
                <a:effectLst/>
                <a:latin typeface="Aptos" panose="020B0004020202020204" pitchFamily="34" charset="0"/>
                <a:ea typeface="Aptos" panose="020B0004020202020204" pitchFamily="34" charset="0"/>
                <a:cs typeface="Arial" panose="020B0604020202020204" pitchFamily="34" charset="0"/>
              </a:rPr>
              <a:t> LWP </a:t>
            </a:r>
            <a:r>
              <a:rPr lang="ar-SA" sz="1800" kern="100" dirty="0">
                <a:effectLst/>
                <a:latin typeface="Aptos" panose="020B0004020202020204" pitchFamily="34" charset="0"/>
                <a:ea typeface="Aptos" panose="020B0004020202020204" pitchFamily="34" charset="0"/>
                <a:cs typeface="Arial" panose="020B0604020202020204" pitchFamily="34" charset="0"/>
              </a:rPr>
              <a:t>اجرا شود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Aptos" panose="020B0004020202020204" pitchFamily="34" charset="0"/>
                <a:ea typeface="Aptos" panose="020B0004020202020204" pitchFamily="34" charset="0"/>
                <a:cs typeface="Arial" panose="020B0604020202020204" pitchFamily="34" charset="0"/>
              </a:rPr>
              <a:t>سیستم‌عامل فقط </a:t>
            </a:r>
            <a:r>
              <a:rPr lang="en-US" sz="1800" b="1" kern="100" dirty="0">
                <a:effectLst/>
                <a:latin typeface="Aptos" panose="020B0004020202020204" pitchFamily="34" charset="0"/>
                <a:ea typeface="Aptos" panose="020B0004020202020204" pitchFamily="34" charset="0"/>
                <a:cs typeface="Arial" panose="020B0604020202020204" pitchFamily="34" charset="0"/>
              </a:rPr>
              <a:t>LWP</a:t>
            </a:r>
            <a:r>
              <a:rPr lang="ar-SA" sz="1800" b="1" kern="100" dirty="0">
                <a:effectLst/>
                <a:latin typeface="Aptos" panose="020B0004020202020204" pitchFamily="34" charset="0"/>
                <a:ea typeface="Aptos" panose="020B0004020202020204" pitchFamily="34" charset="0"/>
                <a:cs typeface="Arial" panose="020B0604020202020204" pitchFamily="34" charset="0"/>
              </a:rPr>
              <a:t>ها</a:t>
            </a:r>
            <a:r>
              <a:rPr lang="ar-SA" sz="1800" kern="100" dirty="0">
                <a:effectLst/>
                <a:latin typeface="Aptos" panose="020B0004020202020204" pitchFamily="34" charset="0"/>
                <a:ea typeface="Aptos" panose="020B0004020202020204" pitchFamily="34" charset="0"/>
                <a:cs typeface="Arial" panose="020B0604020202020204" pitchFamily="34" charset="0"/>
              </a:rPr>
              <a:t> را می‌شناسد، و هیچ اطلاعی از نخ‌های سطح کاربر</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pthread</a:t>
            </a:r>
            <a:r>
              <a:rPr lang="ar-SA" sz="1800" kern="100" dirty="0">
                <a:effectLst/>
                <a:latin typeface="Aptos" panose="020B0004020202020204" pitchFamily="34" charset="0"/>
                <a:ea typeface="Aptos" panose="020B0004020202020204" pitchFamily="34" charset="0"/>
                <a:cs typeface="Arial" panose="020B0604020202020204" pitchFamily="34" charset="0"/>
              </a:rPr>
              <a:t>ها) ندارد</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چرا</a:t>
            </a:r>
            <a:r>
              <a:rPr lang="en-US" sz="1800" b="1" kern="100" dirty="0">
                <a:effectLst/>
                <a:latin typeface="Aptos" panose="020B0004020202020204" pitchFamily="34" charset="0"/>
                <a:ea typeface="Aptos" panose="020B0004020202020204" pitchFamily="34" charset="0"/>
                <a:cs typeface="Arial" panose="020B0604020202020204" pitchFamily="34" charset="0"/>
              </a:rPr>
              <a:t> OS </a:t>
            </a:r>
            <a:r>
              <a:rPr lang="ar-SA" sz="1800" b="1" kern="100" dirty="0">
                <a:effectLst/>
                <a:latin typeface="Aptos" panose="020B0004020202020204" pitchFamily="34" charset="0"/>
                <a:ea typeface="Aptos" panose="020B0004020202020204" pitchFamily="34" charset="0"/>
                <a:cs typeface="Arial" panose="020B0604020202020204" pitchFamily="34" charset="0"/>
              </a:rPr>
              <a:t>مسئول نیست؟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در</a:t>
            </a:r>
            <a:r>
              <a:rPr lang="en-US" sz="1800" kern="100" dirty="0">
                <a:effectLst/>
                <a:latin typeface="Aptos" panose="020B0004020202020204" pitchFamily="34" charset="0"/>
                <a:ea typeface="Aptos" panose="020B0004020202020204" pitchFamily="34" charset="0"/>
                <a:cs typeface="Arial" panose="020B0604020202020204" pitchFamily="34" charset="0"/>
              </a:rPr>
              <a:t> PCS</a:t>
            </a:r>
            <a:r>
              <a:rPr lang="ar-SA" sz="1800" kern="100" dirty="0">
                <a:effectLst/>
                <a:latin typeface="Aptos" panose="020B0004020202020204" pitchFamily="34" charset="0"/>
                <a:ea typeface="Aptos" panose="020B0004020202020204" pitchFamily="34" charset="0"/>
                <a:cs typeface="Arial" panose="020B0604020202020204" pitchFamily="34" charset="0"/>
              </a:rPr>
              <a:t>، چون </a:t>
            </a:r>
            <a:r>
              <a:rPr lang="en-US" sz="1800" kern="100" dirty="0" err="1">
                <a:effectLst/>
                <a:latin typeface="Aptos" panose="020B0004020202020204" pitchFamily="34" charset="0"/>
                <a:ea typeface="Aptos" panose="020B0004020202020204" pitchFamily="34" charset="0"/>
                <a:cs typeface="Arial" panose="020B0604020202020204" pitchFamily="34" charset="0"/>
              </a:rPr>
              <a:t>pthread</a:t>
            </a:r>
            <a:r>
              <a:rPr lang="ar-SA" sz="1800" kern="100" dirty="0">
                <a:effectLst/>
                <a:latin typeface="Aptos" panose="020B0004020202020204" pitchFamily="34" charset="0"/>
                <a:ea typeface="Aptos" panose="020B0004020202020204" pitchFamily="34" charset="0"/>
                <a:cs typeface="Arial" panose="020B0604020202020204" pitchFamily="34" charset="0"/>
              </a:rPr>
              <a:t>ها فقط در سطح کاربر ایجاد و زمان‌بندی می‌شوند، سیستم‌عامل</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Aptos" panose="020B0004020202020204" pitchFamily="34" charset="0"/>
                <a:ea typeface="Aptos" panose="020B0004020202020204" pitchFamily="34" charset="0"/>
                <a:cs typeface="Arial" panose="020B0604020202020204" pitchFamily="34" charset="0"/>
              </a:rPr>
              <a:t>هیچ ساختار داده‌ای برای آن‌ها ندارد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Aptos" panose="020B0004020202020204" pitchFamily="34" charset="0"/>
                <a:ea typeface="Aptos" panose="020B0004020202020204" pitchFamily="34" charset="0"/>
                <a:cs typeface="Arial" panose="020B0604020202020204" pitchFamily="34" charset="0"/>
              </a:rPr>
              <a:t>در زمان‌بندی‌شان مداخله نمی‌کند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kern="100" dirty="0">
                <a:effectLst/>
                <a:latin typeface="Aptos" panose="020B0004020202020204" pitchFamily="34" charset="0"/>
                <a:ea typeface="Aptos" panose="020B0004020202020204" pitchFamily="34" charset="0"/>
                <a:cs typeface="Arial" panose="020B0604020202020204" pitchFamily="34" charset="0"/>
              </a:rPr>
              <a:t>نمی‌داند که در داخل یک</a:t>
            </a:r>
            <a:r>
              <a:rPr lang="en-US" sz="1800" kern="100" dirty="0">
                <a:effectLst/>
                <a:latin typeface="Aptos" panose="020B0004020202020204" pitchFamily="34" charset="0"/>
                <a:ea typeface="Aptos" panose="020B0004020202020204" pitchFamily="34" charset="0"/>
                <a:cs typeface="Arial" panose="020B0604020202020204" pitchFamily="34" charset="0"/>
              </a:rPr>
              <a:t> LWP </a:t>
            </a:r>
            <a:r>
              <a:rPr lang="ar-SA" sz="1800" kern="100" dirty="0">
                <a:effectLst/>
                <a:latin typeface="Aptos" panose="020B0004020202020204" pitchFamily="34" charset="0"/>
                <a:ea typeface="Aptos" panose="020B0004020202020204" pitchFamily="34" charset="0"/>
                <a:cs typeface="Arial" panose="020B0604020202020204" pitchFamily="34" charset="0"/>
              </a:rPr>
              <a:t>چند نخ کاربر وجود دارد</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1800" b="1"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اما در مقابل</a:t>
            </a:r>
            <a:r>
              <a:rPr lang="en-US" sz="1800" b="1" kern="100" dirty="0">
                <a:effectLst/>
                <a:latin typeface="Aptos" panose="020B0004020202020204" pitchFamily="34" charset="0"/>
                <a:ea typeface="Aptos" panose="020B0004020202020204" pitchFamily="34" charset="0"/>
                <a:cs typeface="Arial" panose="020B0604020202020204" pitchFamily="34" charset="0"/>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kern="100" dirty="0">
                <a:effectLst/>
                <a:latin typeface="Aptos" panose="020B0004020202020204" pitchFamily="34" charset="0"/>
                <a:ea typeface="Aptos" panose="020B0004020202020204" pitchFamily="34" charset="0"/>
                <a:cs typeface="Arial" panose="020B0604020202020204" pitchFamily="34" charset="0"/>
              </a:rPr>
              <a:t>در مدل </a:t>
            </a:r>
            <a:r>
              <a:rPr lang="en-US" sz="1800" b="1" kern="100" dirty="0">
                <a:effectLst/>
                <a:latin typeface="Aptos" panose="020B0004020202020204" pitchFamily="34" charset="0"/>
                <a:ea typeface="Aptos" panose="020B0004020202020204" pitchFamily="34" charset="0"/>
                <a:cs typeface="Arial" panose="020B0604020202020204" pitchFamily="34" charset="0"/>
              </a:rPr>
              <a:t>SCS</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مثلاً در لینوکس با</a:t>
            </a:r>
            <a:r>
              <a:rPr lang="en-US" sz="1800" kern="100" dirty="0">
                <a:effectLst/>
                <a:latin typeface="Aptos" panose="020B0004020202020204" pitchFamily="34" charset="0"/>
                <a:ea typeface="Aptos" panose="020B0004020202020204" pitchFamily="34" charset="0"/>
                <a:cs typeface="Arial" panose="020B0604020202020204" pitchFamily="34" charset="0"/>
              </a:rPr>
              <a:t> NPTL)</a:t>
            </a:r>
            <a:r>
              <a:rPr lang="ar-SA" sz="1800" kern="100" dirty="0">
                <a:effectLst/>
                <a:latin typeface="Aptos" panose="020B0004020202020204" pitchFamily="34" charset="0"/>
                <a:ea typeface="Aptos" panose="020B0004020202020204" pitchFamily="34" charset="0"/>
                <a:cs typeface="Arial" panose="020B0604020202020204" pitchFamily="34" charset="0"/>
              </a:rPr>
              <a:t>، هر </a:t>
            </a:r>
            <a:r>
              <a:rPr lang="en-US" sz="1800" kern="100" dirty="0" err="1">
                <a:effectLst/>
                <a:latin typeface="Aptos" panose="020B0004020202020204" pitchFamily="34" charset="0"/>
                <a:ea typeface="Aptos" panose="020B0004020202020204" pitchFamily="34" charset="0"/>
                <a:cs typeface="Arial" panose="020B0604020202020204" pitchFamily="34" charset="0"/>
              </a:rPr>
              <a:t>pthread</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kern="100" dirty="0">
                <a:effectLst/>
                <a:latin typeface="Aptos" panose="020B0004020202020204" pitchFamily="34" charset="0"/>
                <a:ea typeface="Aptos" panose="020B0004020202020204" pitchFamily="34" charset="0"/>
                <a:cs typeface="Arial" panose="020B0604020202020204" pitchFamily="34" charset="0"/>
              </a:rPr>
              <a:t>مستقیماً به یک نخ هسته‌ای نگاشت می‌شود (مدل </a:t>
            </a:r>
            <a:r>
              <a:rPr lang="en-US" sz="1800" b="1" kern="100" dirty="0">
                <a:effectLst/>
                <a:latin typeface="Aptos" panose="020B0004020202020204" pitchFamily="34" charset="0"/>
                <a:ea typeface="Aptos" panose="020B0004020202020204" pitchFamily="34" charset="0"/>
                <a:cs typeface="Arial" panose="020B0604020202020204" pitchFamily="34" charset="0"/>
              </a:rPr>
              <a:t>1:1</a:t>
            </a:r>
            <a:r>
              <a:rPr lang="en-US" sz="1800" kern="100" dirty="0">
                <a:effectLst/>
                <a:latin typeface="Aptos" panose="020B0004020202020204" pitchFamily="34" charset="0"/>
                <a:ea typeface="Aptos" panose="020B0004020202020204" pitchFamily="34" charset="0"/>
                <a:cs typeface="Arial" panose="020B0604020202020204" pitchFamily="34" charset="0"/>
              </a:rPr>
              <a:t>)</a:t>
            </a:r>
            <a:r>
              <a:rPr lang="ar-SA" sz="1800" kern="100" dirty="0">
                <a:effectLst/>
                <a:latin typeface="Aptos" panose="020B0004020202020204" pitchFamily="34" charset="0"/>
                <a:ea typeface="Aptos" panose="020B0004020202020204" pitchFamily="34" charset="0"/>
                <a:cs typeface="Arial" panose="020B0604020202020204" pitchFamily="34" charset="0"/>
              </a:rPr>
              <a:t>، و در اینجا</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0" marR="0" algn="r" rtl="1">
              <a:lnSpc>
                <a:spcPct val="115000"/>
              </a:lnSpc>
              <a:spcAft>
                <a:spcPts val="800"/>
              </a:spcAft>
              <a:buNone/>
            </a:pPr>
            <a:r>
              <a:rPr lang="en-US" sz="1800"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ar-SA" sz="1800" b="1" kern="100" dirty="0">
                <a:effectLst/>
                <a:latin typeface="Aptos" panose="020B0004020202020204" pitchFamily="34" charset="0"/>
                <a:ea typeface="Aptos" panose="020B0004020202020204" pitchFamily="34" charset="0"/>
                <a:cs typeface="Arial" panose="020B0604020202020204" pitchFamily="34" charset="0"/>
              </a:rPr>
              <a:t>مدیریت کامل با سیستم‌عامل است</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a:effectLst/>
                <a:latin typeface="Aptos" panose="020B0004020202020204" pitchFamily="34" charset="0"/>
                <a:ea typeface="Aptos" panose="020B0004020202020204" pitchFamily="34" charset="0"/>
                <a:cs typeface="Arial" panose="020B0604020202020204" pitchFamily="34" charset="0"/>
              </a:rPr>
              <a:t>PCS </a:t>
            </a:r>
            <a:r>
              <a:rPr lang="ar-SA" sz="1800" b="1" kern="100" dirty="0">
                <a:effectLst/>
                <a:latin typeface="Aptos" panose="020B0004020202020204" pitchFamily="34" charset="0"/>
                <a:ea typeface="Aptos" panose="020B0004020202020204" pitchFamily="34" charset="0"/>
                <a:cs typeface="Arial" panose="020B0604020202020204" pitchFamily="34" charset="0"/>
              </a:rPr>
              <a:t>نیست، بلکه</a:t>
            </a:r>
            <a:r>
              <a:rPr lang="en-US" sz="1800" b="1" kern="100" dirty="0">
                <a:effectLst/>
                <a:latin typeface="Aptos" panose="020B0004020202020204" pitchFamily="34" charset="0"/>
                <a:ea typeface="Aptos" panose="020B0004020202020204" pitchFamily="34" charset="0"/>
                <a:cs typeface="Arial" panose="020B0604020202020204" pitchFamily="34" charset="0"/>
              </a:rPr>
              <a:t> SCS </a:t>
            </a:r>
            <a:r>
              <a:rPr lang="ar-SA" sz="1800" b="1" kern="100" dirty="0">
                <a:effectLst/>
                <a:latin typeface="Aptos" panose="020B0004020202020204" pitchFamily="34" charset="0"/>
                <a:ea typeface="Aptos" panose="020B0004020202020204" pitchFamily="34" charset="0"/>
                <a:cs typeface="Arial" panose="020B0604020202020204" pitchFamily="34" charset="0"/>
              </a:rPr>
              <a:t>است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 </a:t>
            </a:r>
          </a:p>
          <a:p>
            <a:pPr marL="0" marR="0" algn="r" rtl="1">
              <a:lnSpc>
                <a:spcPct val="115000"/>
              </a:lnSpc>
              <a:spcAft>
                <a:spcPts val="800"/>
              </a:spcAft>
              <a:buNone/>
            </a:pPr>
            <a:endParaRPr lang="en-US" sz="1800" i="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974713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sz="2400" dirty="0"/>
              <a:t>در مدل </a:t>
            </a:r>
            <a:r>
              <a:rPr lang="en-US" sz="2400" dirty="0"/>
              <a:t>SCS، </a:t>
            </a:r>
            <a:r>
              <a:rPr lang="fa-IR" sz="2400" dirty="0"/>
              <a:t>همه‌ی رشته‌ها (</a:t>
            </a:r>
            <a:r>
              <a:rPr lang="en-US" sz="2400" dirty="0"/>
              <a:t>threads) </a:t>
            </a:r>
            <a:r>
              <a:rPr lang="fa-IR" sz="2400" dirty="0"/>
              <a:t>در کل سیستم عامل، </a:t>
            </a:r>
            <a:r>
              <a:rPr lang="fa-IR" sz="2400" b="1" dirty="0"/>
              <a:t>با یکدیگر رقابت می‌کنند</a:t>
            </a:r>
            <a:r>
              <a:rPr lang="fa-IR" sz="2400" dirty="0"/>
              <a:t> تا بتوانند از پردازنده استفاده کنند. فرقی نمی‌کند این رشته‌ها متعلق به یک برنامه باشند یا چند برنامه مختلف؛ همه در یک صف قرار می‌گیرند.</a:t>
            </a:r>
          </a:p>
          <a:p>
            <a:pPr algn="r" rtl="1">
              <a:buNone/>
            </a:pPr>
            <a:r>
              <a:rPr lang="fa-IR" sz="2400" dirty="0"/>
              <a:t>این روش معمولاً در </a:t>
            </a:r>
            <a:r>
              <a:rPr lang="fa-IR" sz="2400" b="1" dirty="0"/>
              <a:t>مدل «یک‌به‌یک» (</a:t>
            </a:r>
            <a:r>
              <a:rPr lang="en-US" sz="2400" b="1" dirty="0"/>
              <a:t>One-to-One)</a:t>
            </a:r>
            <a:r>
              <a:rPr lang="en-US" sz="2400" dirty="0"/>
              <a:t> </a:t>
            </a:r>
            <a:r>
              <a:rPr lang="fa-IR" sz="2400" dirty="0"/>
              <a:t>استفاده می‌شود؛ به این معنا که </a:t>
            </a:r>
            <a:r>
              <a:rPr lang="fa-IR" sz="2400" b="1" dirty="0"/>
              <a:t>برای هر رشته‌ی کاربر، یک رشته‌ی سیستم‌عامل (</a:t>
            </a:r>
            <a:r>
              <a:rPr lang="en-US" sz="2400" b="1" dirty="0"/>
              <a:t>LWP)</a:t>
            </a:r>
            <a:r>
              <a:rPr lang="en-US" sz="2400" dirty="0"/>
              <a:t> </a:t>
            </a:r>
            <a:r>
              <a:rPr lang="fa-IR" sz="2400" dirty="0"/>
              <a:t>وجود دارد. بنابراین سیستم‌عامل به‌طور مستقیم می‌داند که چه رشته‌هایی وجود دارند و کدام باید اجرا شوند.</a:t>
            </a:r>
          </a:p>
          <a:p>
            <a:pPr algn="r" rtl="1">
              <a:buNone/>
            </a:pPr>
            <a:r>
              <a:rPr lang="fa-IR" sz="2400" dirty="0"/>
              <a:t>این مزیت باعث می‌شود که رفتار رشته‌ها </a:t>
            </a:r>
            <a:r>
              <a:rPr lang="fa-IR" sz="2400" b="1" dirty="0"/>
              <a:t>قابل پیش‌بینی‌تر و پایدارتر</a:t>
            </a:r>
            <a:r>
              <a:rPr lang="fa-IR" sz="2400" dirty="0"/>
              <a:t> باشد، چون هسته‌ی سیستم‌عامل خودش مستقیماً برنامه‌ریزی و مدیریت زمان‌بندی را انجام می‌دهد.</a:t>
            </a:r>
          </a:p>
          <a:p>
            <a:pPr algn="r" rtl="1">
              <a:buNone/>
            </a:pPr>
            <a:r>
              <a:rPr lang="fa-IR" sz="2400" dirty="0"/>
              <a:t>اما از طرف دیگر، چون سیستم‌عامل باید </a:t>
            </a:r>
            <a:r>
              <a:rPr lang="fa-IR" sz="2400" b="1" dirty="0"/>
              <a:t>همه‌ی رشته‌های موجود در سیستم را مدیریت کند</a:t>
            </a:r>
            <a:r>
              <a:rPr lang="fa-IR" sz="2400" dirty="0"/>
              <a:t>، این روش </a:t>
            </a:r>
            <a:r>
              <a:rPr lang="fa-IR" sz="2400" b="1" dirty="0"/>
              <a:t>سنگین‌تر و پرهزینه‌تر</a:t>
            </a:r>
            <a:r>
              <a:rPr lang="fa-IR" sz="2400" dirty="0"/>
              <a:t> از مدل </a:t>
            </a:r>
            <a:r>
              <a:rPr lang="en-US" sz="2400" dirty="0"/>
              <a:t>PCS </a:t>
            </a:r>
            <a:r>
              <a:rPr lang="fa-IR" sz="2400" dirty="0"/>
              <a:t>است که بیشتر کنترل را به سطح کاربر می‌سپارد.</a:t>
            </a:r>
          </a:p>
          <a:p>
            <a:pPr algn="r" rtl="1"/>
            <a:r>
              <a:rPr lang="fa-IR" sz="2400" dirty="0"/>
              <a:t>مثلاً سیستم‌عامل‌هایی مثل </a:t>
            </a:r>
            <a:r>
              <a:rPr lang="fa-IR" sz="2400" b="1" dirty="0"/>
              <a:t>لینوکس</a:t>
            </a:r>
            <a:r>
              <a:rPr lang="fa-IR" sz="2400" dirty="0"/>
              <a:t> که از مدل «یک‌به‌یک» پشتیبانی می‌کنند، برای </a:t>
            </a:r>
            <a:r>
              <a:rPr lang="fa-IR" sz="2400" b="1" dirty="0"/>
              <a:t>رشته‌های سطح هسته (</a:t>
            </a:r>
            <a:r>
              <a:rPr lang="en-US" sz="2400" b="1" dirty="0"/>
              <a:t>Kernel-level threads)</a:t>
            </a:r>
            <a:r>
              <a:rPr lang="en-US" sz="2400" dirty="0"/>
              <a:t> </a:t>
            </a:r>
            <a:r>
              <a:rPr lang="fa-IR" sz="2400" dirty="0"/>
              <a:t>از </a:t>
            </a:r>
            <a:r>
              <a:rPr lang="en-US" sz="2400" dirty="0"/>
              <a:t>SCS </a:t>
            </a:r>
            <a:r>
              <a:rPr lang="fa-IR" sz="2400" dirty="0"/>
              <a:t>استفاده می‌کنند.</a:t>
            </a:r>
          </a:p>
        </p:txBody>
      </p:sp>
    </p:spTree>
    <p:extLst>
      <p:ext uri="{BB962C8B-B14F-4D97-AF65-F5344CB8AC3E}">
        <p14:creationId xmlns:p14="http://schemas.microsoft.com/office/powerpoint/2010/main" val="1628172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endParaRPr lang="fa-IR" altLang="en-US" b="1" dirty="0"/>
          </a:p>
          <a:p>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a:t>
            </a:r>
            <a:endParaRPr lang="fa-IR" altLang="en-US" b="1" dirty="0"/>
          </a:p>
          <a:p>
            <a:endParaRPr lang="en-US" altLang="en-US" dirty="0">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b="1" dirty="0"/>
              <a:t>Multi-core CPUs:</a:t>
            </a:r>
            <a:r>
              <a:rPr lang="en-US" dirty="0"/>
              <a:t> These have multiple processing cores on a single chip. This allows them to handle multiple tasks simultaneously, leading to faster processing times for programs that can be broken down into parallel tasks. Additionally, since each core is generally smaller and more efficient than a single core in a multi-processor system, they can potentially use less energy to achieve the same level of performance.</a:t>
            </a:r>
          </a:p>
          <a:p>
            <a:pPr marL="171450" indent="-171450">
              <a:buFont typeface="Arial" panose="020B0604020202020204" pitchFamily="34" charset="0"/>
              <a:buChar char="•"/>
            </a:pPr>
            <a:endParaRPr lang="en-US" altLang="en-US" dirty="0">
              <a:latin typeface="Times New Roman" panose="02020603050405020304" pitchFamily="18" charset="0"/>
            </a:endParaRPr>
          </a:p>
          <a:p>
            <a:pPr marL="171450" indent="-171450">
              <a:buFont typeface="Arial" panose="020B0604020202020204" pitchFamily="34" charset="0"/>
              <a:buChar char="•"/>
            </a:pPr>
            <a:r>
              <a:rPr lang="en-US" b="1" dirty="0"/>
              <a:t>Multi-processor CPUs:</a:t>
            </a:r>
            <a:r>
              <a:rPr lang="en-US" dirty="0"/>
              <a:t> These have multiple separate CPUs on different physical chips. While they can also offer improved performance for parallel tasks, they tend to be less energy-efficient than multi-core processors. This is because they require additional circuitry to manage communication between the separate CPUs, which adds to the overall power consumption</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80523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b="1" dirty="0"/>
              <a:t>Multi-core CPUs:</a:t>
            </a:r>
            <a:r>
              <a:rPr lang="en-US" dirty="0"/>
              <a:t> These have multiple processing cores on a single chip. This allows them to handle multiple tasks simultaneously, leading to faster processing times for programs that can be broken down into parallel tasks. Additionally, since each core is generally smaller and more efficient than a single core in a multi-processor system, they can potentially use less energy to achieve the same level of performance.</a:t>
            </a:r>
          </a:p>
          <a:p>
            <a:pPr marL="171450" indent="-171450">
              <a:buFont typeface="Arial" panose="020B0604020202020204" pitchFamily="34" charset="0"/>
              <a:buChar char="•"/>
            </a:pPr>
            <a:endParaRPr lang="en-US" altLang="en-US" dirty="0">
              <a:latin typeface="Times New Roman" panose="02020603050405020304" pitchFamily="18" charset="0"/>
            </a:endParaRPr>
          </a:p>
          <a:p>
            <a:pPr marL="171450" indent="-171450">
              <a:buFont typeface="Arial" panose="020B0604020202020204" pitchFamily="34" charset="0"/>
              <a:buChar char="•"/>
            </a:pPr>
            <a:r>
              <a:rPr lang="en-US" b="1" dirty="0"/>
              <a:t>Multi-processor CPUs:</a:t>
            </a:r>
            <a:r>
              <a:rPr lang="en-US" dirty="0"/>
              <a:t> These have multiple separate CPUs on different physical chips. While they can also offer improved performance for parallel tasks, they tend to be less energy-efficient than multi-core processors. This is because they require additional circuitry to manage communication between the separate CPUs, which adds to the overall power consumption</a:t>
            </a:r>
            <a:endParaRPr lang="en-US" altLang="en-US" dirty="0">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dirty="0"/>
              <a:t>به طور کلی، دو روش برای چند رشته‌ای کردن یک هسته پردازشی وجود دارد: چند رشته‌ای کردن دانه درشت و چند رشته‌ای کردن دانه ریز. در چند رشته‌ای کردن دانه درشت، یک رشته روی یک هسته اجرا می‌شود تا زمانی که رویدادی با تأخیر بالا مانند توقف حافظه رخ دهد. سپس، هسته باید به رشته دیگری برای شروع اجرا سوئیچ کند. با این حال، سوئیچ بین رشته‌ها پرهزینه است زیرا خط لوله دستور باید تخلیه شود. چند رشته‌ای کردن دانه ریز بسیار بیشتر بین رشته‌ها سوئیچ می‌کند، به طور معمول در مرز یک چرخه دستور.</a:t>
            </a:r>
            <a:endParaRPr lang="en-US" dirty="0"/>
          </a:p>
          <a:p>
            <a:pPr algn="r" rtl="1"/>
            <a:endParaRPr lang="en-US" altLang="en-US" dirty="0">
              <a:latin typeface="Times New Roman" panose="02020603050405020304" pitchFamily="18" charset="0"/>
            </a:endParaRPr>
          </a:p>
          <a:p>
            <a:pPr algn="l" rtl="0"/>
            <a:r>
              <a:rPr lang="en-US" b="1" dirty="0"/>
              <a:t>Stages in the Pipeline:</a:t>
            </a:r>
            <a:r>
              <a:rPr lang="en-US" dirty="0"/>
              <a:t> Common pipeline stages include fetching the instruction, decoding it, accessing memory for data, performing operations, and writing the results back. </a:t>
            </a:r>
            <a:r>
              <a:rPr lang="en-US" b="1" dirty="0"/>
              <a:t>Benefits of Pipelines:</a:t>
            </a:r>
            <a:r>
              <a:rPr lang="en-US" dirty="0"/>
              <a:t> Pipelines allow the processor to work on multiple instructions simultaneously, improving efficiency. While one instruction is in a later stage, the core can fetch and decode the next instruction. This is similar to how multiple products can be in different stages of assembly at the same time.</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thread (logical CPU).</a:t>
            </a:r>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48</a:t>
            </a:fld>
            <a:endParaRPr lang="en-US" altLang="x-none"/>
          </a:p>
        </p:txBody>
      </p:sp>
    </p:spTree>
    <p:extLst>
      <p:ext uri="{BB962C8B-B14F-4D97-AF65-F5344CB8AC3E}">
        <p14:creationId xmlns:p14="http://schemas.microsoft.com/office/powerpoint/2010/main" val="960398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49</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50</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ar-SA" sz="1800" dirty="0">
                <a:effectLst/>
                <a:latin typeface="Calibri" panose="020F0502020204030204" pitchFamily="34" charset="0"/>
                <a:ea typeface="Calibri" panose="020F0502020204030204" pitchFamily="34" charset="0"/>
                <a:cs typeface="Arial" panose="020B0604020202020204" pitchFamily="34" charset="0"/>
              </a:rPr>
              <a:t>در نظر بگیرید که چه اتفاقی برای حافظه کش می‌افتد زمانی که یک رشته روی پردازنده خاصی در حال اجرا باشد. داده‌هایی که اخیراً توسط رشته دسترسی پیدا کرده‌اند، کش پردازنده را پر می‌کنند. در نتیجه، دسترسی‌های بعدی حافظه توسط رشته اغلب در حافظه کش (که به عنوان</a:t>
            </a:r>
            <a:r>
              <a:rPr lang="fa-IR"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worm cache</a:t>
            </a:r>
            <a:r>
              <a:rPr lang="ar-SA" sz="1800" dirty="0">
                <a:effectLst/>
                <a:latin typeface="Calibri" panose="020F0502020204030204" pitchFamily="34" charset="0"/>
                <a:ea typeface="Calibri" panose="020F0502020204030204" pitchFamily="34" charset="0"/>
                <a:cs typeface="Arial" panose="020B0604020202020204" pitchFamily="34" charset="0"/>
              </a:rPr>
              <a:t> “کش گرم” شناخته می‌شود) تامین می‌شود. حال فرض کنید که رشته به دلیل توزیع بار به پردازنده دیگری منتقل شود. محتویات حافظه کش برای پردازنده اول باید نامعتبر شود و کش برای پردازنده دوم باید دوباره پر شود. به دلیل هزینه بالای نامعتبر کردن و دوباره پر کردن کش‌ها، اکثر سیستم‌عامل‌هایی که از</a:t>
            </a:r>
            <a:r>
              <a:rPr lang="en-US" sz="1800" dirty="0">
                <a:effectLst/>
                <a:latin typeface="Calibri" panose="020F0502020204030204" pitchFamily="34" charset="0"/>
                <a:ea typeface="Calibri" panose="020F0502020204030204" pitchFamily="34" charset="0"/>
                <a:cs typeface="Arial" panose="020B0604020202020204" pitchFamily="34" charset="0"/>
              </a:rPr>
              <a:t> SMP </a:t>
            </a:r>
            <a:r>
              <a:rPr lang="ar-SA" sz="1800" dirty="0">
                <a:effectLst/>
                <a:latin typeface="Calibri" panose="020F0502020204030204" pitchFamily="34" charset="0"/>
                <a:ea typeface="Calibri" panose="020F0502020204030204" pitchFamily="34" charset="0"/>
                <a:cs typeface="Arial" panose="020B0604020202020204" pitchFamily="34" charset="0"/>
              </a:rPr>
              <a:t>پشتیبانی می‌کنند، سعی می‌کنند از مهاجرت یک رشته از یک پردازنده به پردازنده دیگر اجتناب کنند و در عوض تلاش می‌کنند یک رشته را روی همان پردازنده اجرا کنند و از مزایای کش گرم بهره ببرند. این به عنوان تمایل پردازنده شناخته می‌شود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lvl="0" indent="0" algn="r" defTabSz="914400" rtl="1" eaLnBrk="0" fontAlgn="base" latinLnBrk="0" hangingPunct="0">
              <a:lnSpc>
                <a:spcPct val="100000"/>
              </a:lnSpc>
              <a:spcBef>
                <a:spcPct val="30000"/>
              </a:spcBef>
              <a:spcAft>
                <a:spcPct val="0"/>
              </a:spcAft>
              <a:buClrTx/>
              <a:buSzTx/>
              <a:buFontTx/>
              <a:buNone/>
              <a:tabLst/>
              <a:defRPr/>
            </a:pPr>
            <a:r>
              <a:rPr lang="en-US" sz="2800" dirty="0"/>
              <a:t>Many systems provide both soft and hard affinity. For example, Linux implements soft affinity, but it also provides the sched </a:t>
            </a:r>
            <a:r>
              <a:rPr lang="en-US" sz="2800" dirty="0" err="1"/>
              <a:t>setaffinity</a:t>
            </a:r>
            <a:r>
              <a:rPr lang="en-US" sz="2800" dirty="0"/>
              <a:t>() system call, which supports hard affinity by allowing a thread to specify the set of CPUs on which it is eligible to run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54</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626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55</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2036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Interrupt latency refers to the period of time from the arrival of an interrupt at the CPU to the start of the routine that services the interrupt. When an interrupt occurs, the operating system must first complete the instruction it is executing and determine the type of interrupt that occurred. It must then save the state of the current process before servicing the interrupt using the specific </a:t>
            </a:r>
            <a:r>
              <a:rPr lang="en-US" b="1" dirty="0"/>
              <a:t>interrupt service routine (ISR). </a:t>
            </a:r>
            <a:r>
              <a:rPr lang="en-US" dirty="0"/>
              <a:t>The total time required to perform these tasks is the interrupt latency</a:t>
            </a:r>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60</a:t>
            </a:fld>
            <a:endParaRPr lang="en-US" altLang="x-none"/>
          </a:p>
        </p:txBody>
      </p:sp>
    </p:spTree>
    <p:extLst>
      <p:ext uri="{BB962C8B-B14F-4D97-AF65-F5344CB8AC3E}">
        <p14:creationId xmlns:p14="http://schemas.microsoft.com/office/powerpoint/2010/main" val="2350136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SA" sz="1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پیش‌گرفتن</a:t>
            </a:r>
            <a:r>
              <a:rPr lang="en-US" sz="1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altLang="en-US" dirty="0" err="1"/>
              <a:t>Preempti</a:t>
            </a:r>
            <a:endParaRPr lang="fa-IR" altLang="en-US" dirty="0"/>
          </a:p>
          <a:p>
            <a:r>
              <a:rPr lang="en-US" dirty="0"/>
              <a:t>e diagram the makeup of dispatch latency. The </a:t>
            </a:r>
            <a:r>
              <a:rPr lang="en-US" dirty="0" err="1"/>
              <a:t>conflic</a:t>
            </a:r>
            <a:r>
              <a:rPr lang="en-US" dirty="0"/>
              <a:t> phase of dispatch latency has two components: 1. Preemption of any process running in the kernel 2. Release by low-priority processes of resources needed by a high-priority </a:t>
            </a:r>
            <a:r>
              <a:rPr lang="en-US" dirty="0" err="1"/>
              <a:t>process</a:t>
            </a:r>
            <a:r>
              <a:rPr lang="en-US" altLang="en-US" dirty="0" err="1"/>
              <a:t>on</a:t>
            </a:r>
            <a:endParaRPr lang="fa-IR" altLang="en-US" dirty="0"/>
          </a:p>
          <a:p>
            <a:r>
              <a:rPr lang="en-US" dirty="0"/>
              <a:t>Following the conflict phase, the dispatch phase schedules the high-priority process onto an available CPU</a:t>
            </a:r>
            <a:endParaRPr lang="en-US" altLang="en-US" dirty="0">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processes are considered periodic. That is, they require the CPU </a:t>
            </a:r>
            <a:r>
              <a:rPr lang="en-US" b="1" dirty="0"/>
              <a:t>at constant intervals </a:t>
            </a:r>
            <a:r>
              <a:rPr lang="en-US" dirty="0"/>
              <a:t>(periods). Once a periodic process has acquired the CPU, it has a fixed processing time t, a deadline d by which it must be serviced by the CPU, and a </a:t>
            </a:r>
            <a:r>
              <a:rPr lang="en-US" b="1" dirty="0"/>
              <a:t>period p. </a:t>
            </a:r>
            <a:r>
              <a:rPr lang="en-US" dirty="0"/>
              <a:t>The relationship of the processing time (t), the deadline (d), and the period (p) can be expressed as </a:t>
            </a:r>
            <a:r>
              <a:rPr lang="en-US" b="1" dirty="0"/>
              <a:t>0 ≤ t ≤ d ≤ p.</a:t>
            </a:r>
            <a:r>
              <a:rPr lang="en-US" dirty="0"/>
              <a:t> The rate of a periodic task is 1∕p. Figure 5.20 illustrates the execution of a periodic process over time.</a:t>
            </a:r>
            <a:endParaRPr lang="en-US" altLang="en-US" dirty="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64</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66</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ar-SA" sz="1800" dirty="0">
                <a:effectLst/>
                <a:latin typeface="Calibri" panose="020F0502020204030204" pitchFamily="34" charset="0"/>
                <a:ea typeface="Calibri" panose="020F0502020204030204" pitchFamily="34" charset="0"/>
                <a:cs typeface="Arial" panose="020B0604020202020204" pitchFamily="34" charset="0"/>
              </a:rPr>
              <a:t>مدت زمان وقفه های</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به طور گسترده اندازه گیری شده است. اگرچه آنها از فرآیند به فرآیند و از رایانه به رایانه دیگر بسیار متفاوت هستند، اما تمایل دارند یک منحنی فرکانس مشابه آنچه در شکل 5.2 نشان داده شده است داشته باشند. این منحنی به طور کلی به صورت نمایی یا هایپرنمایی با تعداد زیادی وقفه</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کوتاه و تعداد کمی وقفه</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طولانی مشخص می شود. یک برنامه وابسته به</a:t>
            </a:r>
            <a:r>
              <a:rPr lang="en-US" sz="1800" dirty="0">
                <a:effectLst/>
                <a:latin typeface="Calibri" panose="020F0502020204030204" pitchFamily="34" charset="0"/>
                <a:ea typeface="Calibri" panose="020F0502020204030204" pitchFamily="34" charset="0"/>
                <a:cs typeface="Arial" panose="020B0604020202020204" pitchFamily="34" charset="0"/>
              </a:rPr>
              <a:t> I/O </a:t>
            </a:r>
            <a:r>
              <a:rPr lang="ar-SA" sz="1800" dirty="0">
                <a:effectLst/>
                <a:latin typeface="Calibri" panose="020F0502020204030204" pitchFamily="34" charset="0"/>
                <a:ea typeface="Calibri" panose="020F0502020204030204" pitchFamily="34" charset="0"/>
                <a:cs typeface="Arial" panose="020B0604020202020204" pitchFamily="34" charset="0"/>
              </a:rPr>
              <a:t>معمولا وقفه های</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کوتاه زیادی دارد. یک برنامه وابسته به</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ممکن است چند وقفه</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طولانی داشته باشد. این توزیع می تواند هنگام پیاده سازی یک الگوریتم زمان بندی</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مهم باشد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algn="r" rtl="1"/>
            <a:endParaRPr lang="en-US" altLang="en-US" dirty="0">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73</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74</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79</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اولویت هر رشته بر اساس دو عامل تعیین می شود: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آن و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اولویت نسبی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آن در درون آن کلاس.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ردیف بالا</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 شکل، کلاس های مختلف اولویت را نشان می دهد.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ستون سمت چپ</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حاوی لیست اولویت های نسبی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مثال، اگر یک رشته متعلق به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بالاتر از حد 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باشد و دارای اولویت نسبی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باشد، اولویت عددی آن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۱۰</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خواهد بود.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همچنین هر رشته دارای یک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اولویت پایه</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 که مقداری در محدوده اختصاص داده شده به کلاس آن است. به طور پیش فرض، اولویت پایه همان اولویت نسبی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برای آن کلاس است. اولویت های پایه برای هر کلاس به شرح زیر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زمان واقعی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۲۴</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بالا</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۱۳</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بالاتر از حد 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۱۰</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۸</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81</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83</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84</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150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در سیستم‌هایی که مدل‌های چند به یک (بخش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۴.۳.۱)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چند به چند (بخش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۴.۳.۳)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را پیاده‌سازی می‌کنند، کتابخانه نخ‌ها، نخ‌های سطح کاربر را برای اجرا روی یک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دسترس زمان‌بندی می‌کند.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این طرح به عنوان محدوده رقابت فرآیند (</a:t>
            </a:r>
            <a:r>
              <a:rPr lang="en-US" sz="1800" dirty="0">
                <a:solidFill>
                  <a:srgbClr val="1F1F1F"/>
                </a:solidFill>
                <a:effectLst/>
                <a:latin typeface="Arial" panose="020B0604020202020204" pitchFamily="34" charset="0"/>
                <a:ea typeface="Times New Roman" panose="02020603050405020304" pitchFamily="18" charset="0"/>
              </a:rPr>
              <a:t>PCS</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شناخته می‌شود، زیرا رقابت برای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بین نخ‌های متعلق به یک فرآیند رخ می‌دهد. (وقتی می‌گوییم کتابخانه نخ‌ها، نخ‌های کاربر را روی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های در دسترس زمان‌بندی می‌کند، منظورمان این نیست که نخ‌ها واقعاً روی یک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اجرا هستند، زیرا این کار نیازمند آن است که سیستم‌عامل نخ هسته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روی یک هسته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فیزیکی زمان‌بندی کند.)</a:t>
            </a:r>
            <a:endPar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ts val="2625"/>
              </a:lnSpc>
              <a:spcBef>
                <a:spcPts val="1500"/>
              </a:spcBef>
              <a:spcAft>
                <a:spcPts val="1500"/>
              </a:spcAft>
              <a:buClrTx/>
              <a:buSzTx/>
              <a:buFontTx/>
              <a:buNone/>
              <a:tabLst/>
              <a:defRPr/>
            </a:pPr>
            <a:r>
              <a:rPr lang="en-US" sz="1800" dirty="0"/>
              <a:t>This scheme is known as process contention scope (PCS), since competition for the CPU takes place among threads belonging to the same process.</a:t>
            </a:r>
            <a:endParaRPr lang="fa-IR" sz="1800" dirty="0"/>
          </a:p>
          <a:p>
            <a:pPr marL="0" marR="0" lvl="0" indent="0" algn="l" defTabSz="914400" rtl="0" eaLnBrk="0" fontAlgn="base" latinLnBrk="0" hangingPunct="0">
              <a:lnSpc>
                <a:spcPts val="2625"/>
              </a:lnSpc>
              <a:spcBef>
                <a:spcPts val="1500"/>
              </a:spcBef>
              <a:spcAft>
                <a:spcPts val="1500"/>
              </a:spcAft>
              <a:buClrTx/>
              <a:buSzTx/>
              <a:buFontTx/>
              <a:buNone/>
              <a:tabLst/>
              <a:defRPr/>
            </a:pPr>
            <a:r>
              <a:rPr lang="en-US" dirty="0"/>
              <a:t>Typically, </a:t>
            </a:r>
            <a:r>
              <a:rPr lang="en-US" b="1" dirty="0"/>
              <a:t>PCS</a:t>
            </a:r>
            <a:r>
              <a:rPr lang="en-US" dirty="0"/>
              <a:t> is done according to </a:t>
            </a:r>
            <a:r>
              <a:rPr lang="en-US" b="1" dirty="0"/>
              <a:t>priority</a:t>
            </a:r>
            <a:r>
              <a:rPr lang="en-US" dirty="0"/>
              <a:t>— the </a:t>
            </a:r>
            <a:r>
              <a:rPr lang="en-US" b="0" dirty="0"/>
              <a:t>scheduler selects the runnable thread with the highest priority </a:t>
            </a:r>
            <a:r>
              <a:rPr lang="en-US" dirty="0"/>
              <a:t>to run. </a:t>
            </a:r>
            <a:r>
              <a:rPr lang="en-US" b="1" dirty="0"/>
              <a:t>User-level thread priorities are set by the programmer </a:t>
            </a:r>
            <a:r>
              <a:rPr lang="en-US" dirty="0"/>
              <a:t>and are not adjusted by the thread library, although some thread libraries may allow the programmer to change the priority of a thread. It is important to note that PCS will typically preempt the thread currently running in favor of a higher-priority thread; however, there is no guarantee of time slicing (Section 5.3.3) among threads of equal priority.</a:t>
            </a:r>
            <a:endParaRPr lang="fa-IR" sz="1200" dirty="0">
              <a:solidFill>
                <a:srgbClr val="1F1F1F"/>
              </a:solidFill>
              <a:effectLst/>
              <a:latin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29885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85</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1500"/>
              </a:spcBef>
              <a:spcAft>
                <a:spcPts val="1500"/>
              </a:spcAft>
            </a:pPr>
            <a:r>
              <a:rPr lang="en-US" sz="2800" dirty="0"/>
              <a:t>system-contention scope (SCS).</a:t>
            </a:r>
            <a:endParaRPr lang="fa-IR" sz="2800" dirty="0"/>
          </a:p>
          <a:p>
            <a:pPr marL="0" marR="0" algn="r" rtl="1">
              <a:lnSpc>
                <a:spcPts val="2625"/>
              </a:lnSpc>
              <a:spcBef>
                <a:spcPts val="1500"/>
              </a:spcBef>
              <a:spcAft>
                <a:spcPts val="1500"/>
              </a:spcAft>
            </a:pPr>
            <a:endPar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endPar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در سیستم‌هایی که مدل‌های چند به یک (بخش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۴.۳.۱)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چند به چند (بخش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۴.۳.۳)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را پیاده‌سازی می‌کنند، کتابخانه نخ‌ها، نخ‌های سطح کاربر را برای اجرا روی یک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دسترس زمان‌بندی می‌کند.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این طرح به عنوان محدوده رقابت فرآیند (</a:t>
            </a:r>
            <a:r>
              <a:rPr lang="en-US" sz="1800" dirty="0">
                <a:solidFill>
                  <a:srgbClr val="1F1F1F"/>
                </a:solidFill>
                <a:effectLst/>
                <a:latin typeface="Arial" panose="020B0604020202020204" pitchFamily="34" charset="0"/>
                <a:ea typeface="Times New Roman" panose="02020603050405020304" pitchFamily="18" charset="0"/>
              </a:rPr>
              <a:t>PCS</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شناخته می‌شود، زیرا رقابت برای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بین نخ‌های متعلق به یک فرآیند رخ می‌دهد. (وقتی می‌گوییم کتابخانه نخ‌ها، نخ‌های کاربر را روی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های در دسترس زمان‌بندی می‌کند، منظورمان این نیست که نخ‌ها واقعاً روی یک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اجرا هستند، زیرا این کار نیازمند آن است که سیستم‌عامل نخ هسته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روی یک هسته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فیزیکی زمان‌بندی کند.)</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478661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86</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273367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87</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782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3807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359129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7225" y="402614"/>
            <a:ext cx="742670" cy="45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300" y="128219"/>
            <a:ext cx="1036732" cy="78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7040516" y="6595087"/>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sp>
        <p:nvSpPr>
          <p:cNvPr id="13" name="Freeform: Shape 12">
            <a:extLst>
              <a:ext uri="{FF2B5EF4-FFF2-40B4-BE49-F238E27FC236}">
                <a16:creationId xmlns:a16="http://schemas.microsoft.com/office/drawing/2014/main" id="{078043A5-5BEE-4C30-B257-8540D459CDE2}"/>
              </a:ext>
            </a:extLst>
          </p:cNvPr>
          <p:cNvSpPr/>
          <p:nvPr userDrawn="1"/>
        </p:nvSpPr>
        <p:spPr bwMode="auto">
          <a:xfrm>
            <a:off x="0" y="6221506"/>
            <a:ext cx="9144000" cy="663389"/>
          </a:xfrm>
          <a:custGeom>
            <a:avLst/>
            <a:gdLst>
              <a:gd name="connsiteX0" fmla="*/ 649468 w 10114548"/>
              <a:gd name="connsiteY0" fmla="*/ 13955 h 584481"/>
              <a:gd name="connsiteX1" fmla="*/ 649468 w 10114548"/>
              <a:gd name="connsiteY1" fmla="*/ 542873 h 584481"/>
              <a:gd name="connsiteX2" fmla="*/ 9354198 w 10114548"/>
              <a:gd name="connsiteY2" fmla="*/ 542873 h 584481"/>
              <a:gd name="connsiteX3" fmla="*/ 9667962 w 10114548"/>
              <a:gd name="connsiteY3" fmla="*/ 480120 h 584481"/>
              <a:gd name="connsiteX4" fmla="*/ 963233 w 10114548"/>
              <a:gd name="connsiteY4" fmla="*/ 533908 h 584481"/>
              <a:gd name="connsiteX5" fmla="*/ 774974 w 10114548"/>
              <a:gd name="connsiteY5" fmla="*/ 184284 h 584481"/>
              <a:gd name="connsiteX6" fmla="*/ 649468 w 10114548"/>
              <a:gd name="connsiteY6" fmla="*/ 13955 h 58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4548" h="584481">
                <a:moveTo>
                  <a:pt x="649468" y="13955"/>
                </a:moveTo>
                <a:cubicBezTo>
                  <a:pt x="628550" y="73720"/>
                  <a:pt x="-801320" y="454720"/>
                  <a:pt x="649468" y="542873"/>
                </a:cubicBezTo>
                <a:cubicBezTo>
                  <a:pt x="2100256" y="631026"/>
                  <a:pt x="7851116" y="553332"/>
                  <a:pt x="9354198" y="542873"/>
                </a:cubicBezTo>
                <a:cubicBezTo>
                  <a:pt x="10857280" y="532414"/>
                  <a:pt x="9667962" y="480120"/>
                  <a:pt x="9667962" y="480120"/>
                </a:cubicBezTo>
                <a:lnTo>
                  <a:pt x="963233" y="533908"/>
                </a:lnTo>
                <a:cubicBezTo>
                  <a:pt x="-518932" y="484602"/>
                  <a:pt x="819798" y="267955"/>
                  <a:pt x="774974" y="184284"/>
                </a:cubicBezTo>
                <a:cubicBezTo>
                  <a:pt x="730151" y="100613"/>
                  <a:pt x="670386" y="-45810"/>
                  <a:pt x="649468" y="13955"/>
                </a:cubicBez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8"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8.png"/><Relationship Id="rId18" Type="http://schemas.openxmlformats.org/officeDocument/2006/relationships/customXml" Target="../ink/ink7.xml"/><Relationship Id="rId3" Type="http://schemas.openxmlformats.org/officeDocument/2006/relationships/image" Target="../media/image12.jpg"/><Relationship Id="rId7" Type="http://schemas.openxmlformats.org/officeDocument/2006/relationships/image" Target="../media/image15.png"/><Relationship Id="rId12" Type="http://schemas.openxmlformats.org/officeDocument/2006/relationships/customXml" Target="../ink/ink4.xml"/><Relationship Id="rId17" Type="http://schemas.openxmlformats.org/officeDocument/2006/relationships/image" Target="../media/image20.png"/><Relationship Id="rId2" Type="http://schemas.openxmlformats.org/officeDocument/2006/relationships/notesSlide" Target="../notesSlides/notesSlide19.xml"/><Relationship Id="rId16"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customXml" Target="../ink/ink3.xml"/><Relationship Id="rId19" Type="http://schemas.openxmlformats.org/officeDocument/2006/relationships/customXml" Target="../ink/ink8.xml"/><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customXml" Target="../ink/ink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3.xml"/><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image" Target="../media/image15.jpeg"/><Relationship Id="rId21" Type="http://schemas.openxmlformats.org/officeDocument/2006/relationships/customXml" Target="../ink/ink17.xml"/><Relationship Id="rId7" Type="http://schemas.openxmlformats.org/officeDocument/2006/relationships/customXml" Target="../ink/ink10.xml"/><Relationship Id="rId12" Type="http://schemas.openxmlformats.org/officeDocument/2006/relationships/image" Target="../media/image200.png"/><Relationship Id="rId17" Type="http://schemas.openxmlformats.org/officeDocument/2006/relationships/customXml" Target="../ink/ink15.xml"/><Relationship Id="rId25" Type="http://schemas.openxmlformats.org/officeDocument/2006/relationships/customXml" Target="../ink/ink19.xml"/><Relationship Id="rId2" Type="http://schemas.openxmlformats.org/officeDocument/2006/relationships/notesSlide" Target="../notesSlides/notesSlide20.xml"/><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customXml" Target="../ink/ink12.xml"/><Relationship Id="rId24" Type="http://schemas.openxmlformats.org/officeDocument/2006/relationships/image" Target="../media/image26.png"/><Relationship Id="rId15" Type="http://schemas.openxmlformats.org/officeDocument/2006/relationships/customXml" Target="../ink/ink14.xml"/><Relationship Id="rId23" Type="http://schemas.openxmlformats.org/officeDocument/2006/relationships/customXml" Target="../ink/ink18.xml"/><Relationship Id="rId28" Type="http://schemas.openxmlformats.org/officeDocument/2006/relationships/image" Target="../media/image29.png"/><Relationship Id="rId10" Type="http://schemas.openxmlformats.org/officeDocument/2006/relationships/image" Target="../media/image190.png"/><Relationship Id="rId19" Type="http://schemas.openxmlformats.org/officeDocument/2006/relationships/customXml" Target="../ink/ink16.xml"/><Relationship Id="rId4" Type="http://schemas.openxmlformats.org/officeDocument/2006/relationships/customXml" Target="../ink/ink9.xml"/><Relationship Id="rId9" Type="http://schemas.openxmlformats.org/officeDocument/2006/relationships/customXml" Target="../ink/ink11.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3"/>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AD172332-60AA-47D6-8689-58ADEA17385D}"/>
              </a:ext>
            </a:extLst>
          </p:cNvPr>
          <p:cNvPicPr>
            <a:picLocks noChangeAspect="1"/>
          </p:cNvPicPr>
          <p:nvPr/>
        </p:nvPicPr>
        <p:blipFill>
          <a:blip r:embed="rId4"/>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311085" y="1193434"/>
            <a:ext cx="8568963" cy="5084817"/>
          </a:xfrm>
        </p:spPr>
        <p:txBody>
          <a:bodyPr/>
          <a:lstStyle/>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a:t>
            </a:r>
            <a:r>
              <a:rPr lang="fa-IR" sz="3200" b="1" dirty="0">
                <a:solidFill>
                  <a:srgbClr val="1F1F1F"/>
                </a:solidFill>
                <a:latin typeface="Arial" panose="020B0604020202020204" pitchFamily="34" charset="0"/>
                <a:ea typeface="Times New Roman" panose="02020603050405020304" pitchFamily="18" charset="0"/>
                <a:cs typeface="B Nazanin" panose="00000400000000000000" pitchFamily="2" charset="-78"/>
              </a:rPr>
              <a:t>غیرانحصاری</a:t>
            </a:r>
          </a:p>
          <a:p>
            <a:pPr lvl="1" indent="-342900" algn="r" rtl="1">
              <a:buFont typeface="Wingdings" panose="05000000000000000000" pitchFamily="2" charset="2"/>
              <a:buChar char=""/>
              <a:tabLst>
                <a:tab pos="457200" algn="l"/>
              </a:tabLst>
            </a:pPr>
            <a:r>
              <a:rPr lang="ar-SA"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می‌تواند منجر به </a:t>
            </a:r>
            <a:r>
              <a:rPr lang="ar-SA"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شرایط مسابقه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شود، زمانی که چندین فرایند به داده‌های مشترک دسترسی داشته باشند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lvl="1" indent="-342900" algn="r" rtl="1">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دو فرایند داریم که داده‌ای را به اشتراک گذاشته‌اند. در حالی که یک فرایند در حال به‌روزرسانی داده‌ها است، سیستم عامل کنترل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از آن گرفته و به فرایند دیگری می‌دهد. در نتیجه، فرایند دوم تلاش می‌کند داده‌ها را بخواند، در حالی که داده‌ها در یک وضعیت نامعتبر قرار دارند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6456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rotWithShape="1">
          <a:blip r:embed="rId3">
            <a:extLst>
              <a:ext uri="{28A0092B-C50C-407E-A947-70E740481C1C}">
                <a14:useLocalDpi xmlns:a14="http://schemas.microsoft.com/office/drawing/2010/main" val="0"/>
              </a:ext>
            </a:extLst>
          </a:blip>
          <a:srcRect r="42249"/>
          <a:stretch/>
        </p:blipFill>
        <p:spPr bwMode="auto">
          <a:xfrm>
            <a:off x="269291" y="1041922"/>
            <a:ext cx="3132929"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solidFill>
                  <a:srgbClr val="0070C0"/>
                </a:solidFill>
              </a:rPr>
              <a:t>Dispatcher</a:t>
            </a:r>
            <a:r>
              <a:rPr lang="fa-IR" altLang="en-US" dirty="0">
                <a:solidFill>
                  <a:srgbClr val="0070C0"/>
                </a:solidFill>
              </a:rPr>
              <a:t> </a:t>
            </a:r>
            <a:r>
              <a:rPr lang="ar-SA"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توزیع‌کننده</a:t>
            </a:r>
            <a:r>
              <a:rPr lang="fa-IR"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 </a:t>
            </a:r>
            <a:endParaRPr lang="en-US" altLang="en-US" dirty="0">
              <a:solidFill>
                <a:srgbClr val="0070C0"/>
              </a:solidFill>
            </a:endParaRP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3271101" y="900600"/>
            <a:ext cx="5701449" cy="5342258"/>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ماژول توزیع‌کننده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(Dispatcher module)</a:t>
            </a:r>
            <a:endParaRPr lang="en-US" sz="20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ماژول توزیع‌کننده، کنترل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به فرایندی که توسط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 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انتخاب شده است، واگذار می‌کند. این فرآیند شامل موارد زیر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متن</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(Switching context)</a:t>
            </a:r>
            <a:endParaRPr lang="en-US"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به حالت کاربر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(Switching to user mode)</a:t>
            </a:r>
            <a:endParaRPr lang="en-US"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پرش به مکان مناسب در برنامه کاربر برای راه‌اندازی مجدد آن برنامه</a:t>
            </a:r>
            <a:endParaRPr lang="en-US"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fa-IR" sz="2400" dirty="0">
                <a:effectLst/>
                <a:latin typeface="Calibri" panose="020F0502020204030204" pitchFamily="34" charset="0"/>
                <a:ea typeface="Calibri" panose="020F0502020204030204" pitchFamily="34" charset="0"/>
                <a:cs typeface="B Nazanin" panose="00000400000000000000" pitchFamily="2" charset="-78"/>
              </a:rPr>
              <a:t>تاخیر توزیع</a:t>
            </a:r>
            <a:r>
              <a:rPr lang="en-US" sz="2400" dirty="0">
                <a:effectLst/>
                <a:latin typeface="Calibri" panose="020F0502020204030204" pitchFamily="34" charset="0"/>
                <a:ea typeface="Calibri" panose="020F0502020204030204" pitchFamily="34" charset="0"/>
                <a:cs typeface="B Nazanin" panose="00000400000000000000" pitchFamily="2" charset="-78"/>
              </a:rPr>
              <a:t> dispatch latency</a:t>
            </a:r>
            <a:r>
              <a:rPr lang="fa-IR" sz="2400" dirty="0">
                <a:effectLst/>
                <a:latin typeface="Calibri" panose="020F0502020204030204" pitchFamily="34" charset="0"/>
                <a:ea typeface="Calibri" panose="020F0502020204030204" pitchFamily="34" charset="0"/>
                <a:cs typeface="B Nazanin" panose="00000400000000000000" pitchFamily="2" charset="-78"/>
              </a:rPr>
              <a:t>: زمانی که برای توزیع کننده طول میکشد تا یک فرایند را متوقف کرده و دیگری را شروع کند.</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377072" y="1246188"/>
            <a:ext cx="8168213" cy="5088623"/>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بهره‌وری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utilization)</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مشغول نگه داشتن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latin typeface="Arial" panose="020B0604020202020204" pitchFamily="34" charset="0"/>
                <a:cs typeface="B Nazanin" panose="00000400000000000000" pitchFamily="2" charset="-78"/>
              </a:rPr>
              <a:t>پردازنده</a:t>
            </a:r>
            <a:r>
              <a:rPr lang="en-US"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تا حد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ممکن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توان عملیاتی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(Throughput):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فرایندهایی که اجرای خود را در واحد زمان به پایان می‌رسانند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گردش</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(Turnaround time):</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کل زمانی که برای اجرای یک فرایند خاص صرف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انتظار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(Waiting time):</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مدتی که یک فرایند در صف آماده منتظر مانده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پاسخ</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(Response time):</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مدتی که از زمان ارسال یک درخواست تا تولید اولین پاسخ طول می‌کشد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fa-IR" sz="28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معیار‌های بهینه‌سازی الگوریتم زمان‌بندی</a:t>
            </a:r>
            <a:endParaRPr lang="en-US" altLang="en-US" sz="2800" dirty="0"/>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7681912" cy="4483100"/>
          </a:xfrm>
        </p:spPr>
        <p:txBody>
          <a:bodyPr/>
          <a:lstStyle/>
          <a:p>
            <a:pPr marR="0" lvl="0" algn="r" rtl="1">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حداکثر </a:t>
            </a:r>
            <a:r>
              <a:rPr lang="ar-SA" sz="3600" dirty="0">
                <a:solidFill>
                  <a:srgbClr val="1F1F1F"/>
                </a:solidFill>
                <a:latin typeface="Arial" panose="020B0604020202020204" pitchFamily="34" charset="0"/>
                <a:cs typeface="B Nazanin" panose="00000400000000000000" pitchFamily="2" charset="-78"/>
              </a:rPr>
              <a:t>بهره‌وری</a:t>
            </a:r>
            <a:r>
              <a:rPr lang="en-US" sz="3600" dirty="0">
                <a:solidFill>
                  <a:srgbClr val="1F1F1F"/>
                </a:solidFill>
                <a:latin typeface="Arial" panose="020B0604020202020204" pitchFamily="34" charset="0"/>
                <a:cs typeface="B Nazanin" panose="00000400000000000000" pitchFamily="2" charset="-78"/>
              </a:rPr>
              <a:t> </a:t>
            </a:r>
            <a:r>
              <a:rPr lang="fa-IR" sz="3600" dirty="0">
                <a:solidFill>
                  <a:srgbClr val="1F1F1F"/>
                </a:solidFill>
                <a:latin typeface="Arial" panose="020B0604020202020204" pitchFamily="34" charset="0"/>
                <a:cs typeface="B Nazanin" panose="00000400000000000000" pitchFamily="2" charset="-78"/>
              </a:rPr>
              <a:t>پردازنده</a:t>
            </a:r>
            <a:endParaRPr lang="en-US" sz="3600" dirty="0">
              <a:solidFill>
                <a:srgbClr val="1F1F1F"/>
              </a:solidFill>
              <a:latin typeface="Arial" panose="020B0604020202020204" pitchFamily="34" charset="0"/>
              <a:cs typeface="B Nazanin" panose="00000400000000000000" pitchFamily="2" charset="-78"/>
            </a:endParaRPr>
          </a:p>
          <a:p>
            <a:pPr marR="0" lvl="0" algn="r" rtl="1">
              <a:lnSpc>
                <a:spcPct val="107000"/>
              </a:lnSpc>
              <a:spcBef>
                <a:spcPts val="0"/>
              </a:spcBef>
              <a:spcAft>
                <a:spcPts val="800"/>
              </a:spcAft>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حداکثر توان عملیاتی</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R="0" lvl="0" algn="r" rtl="1">
              <a:lnSpc>
                <a:spcPct val="107000"/>
              </a:lnSpc>
              <a:spcBef>
                <a:spcPts val="0"/>
              </a:spcBef>
              <a:spcAft>
                <a:spcPts val="800"/>
              </a:spcAft>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حداقل زمان </a:t>
            </a:r>
            <a:r>
              <a:rPr lang="fa-IR"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گردش</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R="0" lvl="0" algn="r" rtl="1">
              <a:lnSpc>
                <a:spcPct val="107000"/>
              </a:lnSpc>
              <a:spcBef>
                <a:spcPts val="0"/>
              </a:spcBef>
              <a:spcAft>
                <a:spcPts val="800"/>
              </a:spcAft>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حداقل زمان انتظار</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R="0" lvl="0" algn="r" rtl="1">
              <a:lnSpc>
                <a:spcPct val="107000"/>
              </a:lnSpc>
              <a:spcBef>
                <a:spcPts val="0"/>
              </a:spcBef>
              <a:spcAft>
                <a:spcPts val="800"/>
              </a:spcAft>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حداقل زمان پاسخ</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rtl="1" eaLnBrk="1" hangingPunct="1"/>
            <a:r>
              <a:rPr lang="fa-IR" sz="28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الگوریتم زمان‌بندی</a:t>
            </a:r>
            <a:r>
              <a:rPr lang="en-US" sz="28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FCFS </a:t>
            </a:r>
            <a:endParaRPr lang="en-US" altLang="en-US" sz="2800" dirty="0"/>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7681912" cy="4483100"/>
          </a:xfrm>
        </p:spPr>
        <p:txBody>
          <a:bodyPr/>
          <a:lstStyle/>
          <a:p>
            <a:pPr marR="0" lvl="0" algn="r" rtl="1">
              <a:buSzPts val="1000"/>
              <a:buFont typeface="Wingdings" panose="05000000000000000000" pitchFamily="2" charset="2"/>
              <a:buChar char="v"/>
              <a:tabLst>
                <a:tab pos="457200" algn="l"/>
              </a:tabLst>
            </a:pPr>
            <a:r>
              <a:rPr lang="fa-IR"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اولین ورود و اولین خدمت‌رسانی</a:t>
            </a:r>
          </a:p>
          <a:p>
            <a:pPr lvl="1" algn="r" rtl="1">
              <a:buSzPts val="1000"/>
              <a:buFont typeface="Wingdings" panose="05000000000000000000" pitchFamily="2" charset="2"/>
              <a:buChar char="v"/>
              <a:tabLst>
                <a:tab pos="457200" algn="l"/>
              </a:tabLst>
            </a:pPr>
            <a:r>
              <a:rPr lang="fa-IR" sz="3600" dirty="0">
                <a:solidFill>
                  <a:srgbClr val="1F1F1F"/>
                </a:solidFill>
                <a:latin typeface="Arial" panose="020B0604020202020204" pitchFamily="34" charset="0"/>
                <a:ea typeface="Calibri" panose="020F0502020204030204" pitchFamily="34" charset="0"/>
                <a:cs typeface="B Nazanin" panose="00000400000000000000" pitchFamily="2" charset="-78"/>
              </a:rPr>
              <a:t>اولویت بر فرآیند‌هایی هست که زودتر به صف وارد شده‌اند. </a:t>
            </a:r>
            <a:endParaRPr lang="en-US" sz="36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algn="r" rtl="1">
              <a:buSzPts val="1000"/>
              <a:buFont typeface="Wingdings" panose="05000000000000000000" pitchFamily="2" charset="2"/>
              <a:buChar char="v"/>
              <a:tabLst>
                <a:tab pos="457200" algn="l"/>
              </a:tabLst>
            </a:pPr>
            <a:r>
              <a:rPr lang="fa-IR" sz="36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از ن</a:t>
            </a:r>
            <a:r>
              <a:rPr lang="fa-IR" sz="3600" dirty="0">
                <a:solidFill>
                  <a:srgbClr val="1F1F1F"/>
                </a:solidFill>
                <a:latin typeface="Arial" panose="020B0604020202020204" pitchFamily="34" charset="0"/>
                <a:ea typeface="Calibri" panose="020F0502020204030204" pitchFamily="34" charset="0"/>
                <a:cs typeface="B Nazanin" panose="00000400000000000000" pitchFamily="2" charset="-78"/>
              </a:rPr>
              <a:t>وع زمانبندی انحصاری</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19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3325863"/>
          </a:xfrm>
        </p:spPr>
        <p:txBody>
          <a:bodyPr/>
          <a:lstStyle/>
          <a:p>
            <a:pPr>
              <a:lnSpc>
                <a:spcPct val="90000"/>
              </a:lnSpc>
              <a:buFont typeface="Monotype Sorts" pitchFamily="-84" charset="2"/>
              <a:buNone/>
              <a:tabLst>
                <a:tab pos="3028950" algn="ctr"/>
                <a:tab pos="4633913" algn="ctr"/>
              </a:tabLst>
            </a:pPr>
            <a:r>
              <a:rPr lang="en-US" altLang="en-US" sz="1600" dirty="0">
                <a:cs typeface="B Nazanin" panose="00000400000000000000" pitchFamily="2" charset="-78"/>
              </a:rPr>
              <a:t>		</a:t>
            </a:r>
            <a:r>
              <a:rPr lang="fa-IR" altLang="en-US" u="sng" dirty="0">
                <a:cs typeface="B Nazanin" panose="00000400000000000000" pitchFamily="2" charset="-78"/>
              </a:rPr>
              <a:t>فرآیند‌ها</a:t>
            </a:r>
            <a:r>
              <a:rPr lang="en-US" altLang="en-US" dirty="0">
                <a:cs typeface="B Nazanin" panose="00000400000000000000" pitchFamily="2" charset="-78"/>
              </a:rPr>
              <a:t>	</a:t>
            </a:r>
            <a:r>
              <a:rPr lang="fa-IR" altLang="en-US" u="sng" dirty="0">
                <a:cs typeface="B Nazanin" panose="00000400000000000000" pitchFamily="2" charset="-78"/>
              </a:rPr>
              <a:t>زمان‌سوختن یا اجرا</a:t>
            </a:r>
            <a:endParaRPr lang="en-US" altLang="en-US" u="sng" dirty="0">
              <a:cs typeface="B Nazanin" panose="00000400000000000000" pitchFamily="2" charset="-78"/>
            </a:endParaRPr>
          </a:p>
          <a:p>
            <a:pPr>
              <a:lnSpc>
                <a:spcPct val="90000"/>
              </a:lnSpc>
              <a:buFont typeface="Monotype Sorts" pitchFamily="-84" charset="2"/>
              <a:buNone/>
              <a:tabLst>
                <a:tab pos="3028950" algn="ctr"/>
                <a:tab pos="4633913"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1</a:t>
            </a:r>
            <a:r>
              <a:rPr lang="en-US" altLang="en-US" dirty="0">
                <a:cs typeface="B Nazanin" panose="00000400000000000000" pitchFamily="2" charset="-78"/>
              </a:rPr>
              <a:t>	24</a:t>
            </a:r>
          </a:p>
          <a:p>
            <a:pPr>
              <a:lnSpc>
                <a:spcPct val="90000"/>
              </a:lnSpc>
              <a:buFont typeface="Monotype Sorts" pitchFamily="-84" charset="2"/>
              <a:buNone/>
              <a:tabLst>
                <a:tab pos="3028950" algn="ctr"/>
                <a:tab pos="4633913"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2</a:t>
            </a:r>
            <a:r>
              <a:rPr lang="en-US" altLang="en-US" dirty="0">
                <a:cs typeface="B Nazanin" panose="00000400000000000000" pitchFamily="2" charset="-78"/>
              </a:rPr>
              <a:t> 	3</a:t>
            </a:r>
          </a:p>
          <a:p>
            <a:pPr>
              <a:lnSpc>
                <a:spcPct val="90000"/>
              </a:lnSpc>
              <a:buFont typeface="Monotype Sorts" pitchFamily="-84" charset="2"/>
              <a:buNone/>
              <a:tabLst>
                <a:tab pos="3028950" algn="ctr"/>
                <a:tab pos="4633913"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3	 </a:t>
            </a:r>
            <a:r>
              <a:rPr lang="en-US" altLang="en-US" dirty="0">
                <a:cs typeface="B Nazanin" panose="00000400000000000000" pitchFamily="2" charset="-78"/>
              </a:rPr>
              <a:t>3</a:t>
            </a:r>
            <a:r>
              <a:rPr lang="en-US" altLang="en-US" i="1" baseline="-25000" dirty="0">
                <a:cs typeface="B Nazanin" panose="00000400000000000000" pitchFamily="2" charset="-78"/>
              </a:rPr>
              <a:t> </a:t>
            </a:r>
          </a:p>
          <a:p>
            <a:pPr marL="0" marR="0" algn="r" rtl="1"/>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فرایندها به ترتیب زیر وارد سیستم می‌شوند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r>
              <a:rPr lang="en-US" dirty="0">
                <a:solidFill>
                  <a:srgbClr val="1F1F1F"/>
                </a:solidFill>
                <a:latin typeface="Arial" panose="020B0604020202020204" pitchFamily="34" charset="0"/>
                <a:ea typeface="Times New Roman" panose="02020603050405020304" pitchFamily="18" charset="0"/>
                <a:cs typeface="B Nazanin" panose="00000400000000000000" pitchFamily="2" charset="-78"/>
              </a:rPr>
              <a:t>P1</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P2 , P3</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نمودار گانت برای زمان‌بندی به صورت زیر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a:lnSpc>
                <a:spcPct val="90000"/>
              </a:lnSpc>
              <a:tabLst>
                <a:tab pos="3028950" algn="ctr"/>
                <a:tab pos="4633913" algn="ctr"/>
              </a:tabLst>
            </a:pPr>
            <a:br>
              <a:rPr lang="en-US" altLang="en-US" dirty="0">
                <a:cs typeface="B Nazanin" panose="00000400000000000000" pitchFamily="2" charset="-78"/>
              </a:rPr>
            </a:br>
            <a:br>
              <a:rPr lang="en-US" altLang="en-US" sz="1600" dirty="0">
                <a:cs typeface="B Nazanin" panose="00000400000000000000" pitchFamily="2" charset="-78"/>
              </a:rPr>
            </a:br>
            <a:br>
              <a:rPr lang="en-US" altLang="en-US" sz="1600" dirty="0">
                <a:cs typeface="B Nazanin" panose="00000400000000000000" pitchFamily="2" charset="-78"/>
              </a:rPr>
            </a:br>
            <a:br>
              <a:rPr lang="en-US" altLang="en-US" sz="1600" dirty="0">
                <a:cs typeface="B Nazanin" panose="00000400000000000000" pitchFamily="2" charset="-78"/>
              </a:rPr>
            </a:br>
            <a:endParaRPr lang="en-US" altLang="en-US" sz="1600" dirty="0">
              <a:cs typeface="B Nazanin" panose="00000400000000000000" pitchFamily="2" charset="-78"/>
            </a:endParaRPr>
          </a:p>
          <a:p>
            <a:pPr algn="r" rtl="1">
              <a:lnSpc>
                <a:spcPct val="90000"/>
              </a:lnSpc>
              <a:tabLst>
                <a:tab pos="3028950" algn="ctr"/>
                <a:tab pos="4633913" algn="ctr"/>
              </a:tabLst>
            </a:pPr>
            <a:r>
              <a:rPr lang="fa-IR" altLang="en-US" dirty="0">
                <a:cs typeface="B Nazanin" panose="00000400000000000000" pitchFamily="2" charset="-78"/>
              </a:rPr>
              <a:t> زمان انتظار </a:t>
            </a:r>
            <a:r>
              <a:rPr lang="en-US" altLang="en-US" dirty="0">
                <a:cs typeface="B Nazanin" panose="00000400000000000000" pitchFamily="2" charset="-78"/>
              </a:rPr>
              <a:t>Waiting time for </a:t>
            </a:r>
            <a:r>
              <a:rPr lang="en-US" altLang="en-US" i="1" dirty="0">
                <a:cs typeface="B Nazanin" panose="00000400000000000000" pitchFamily="2" charset="-78"/>
              </a:rPr>
              <a:t>P</a:t>
            </a:r>
            <a:r>
              <a:rPr lang="en-US" altLang="en-US" i="1" baseline="-25000" dirty="0">
                <a:cs typeface="B Nazanin" panose="00000400000000000000" pitchFamily="2" charset="-78"/>
              </a:rPr>
              <a:t>1</a:t>
            </a:r>
            <a:r>
              <a:rPr lang="en-US" altLang="en-US" dirty="0">
                <a:cs typeface="B Nazanin" panose="00000400000000000000" pitchFamily="2" charset="-78"/>
              </a:rPr>
              <a:t>  = 0; </a:t>
            </a:r>
            <a:r>
              <a:rPr lang="en-US" altLang="en-US" i="1" dirty="0">
                <a:cs typeface="B Nazanin" panose="00000400000000000000" pitchFamily="2" charset="-78"/>
              </a:rPr>
              <a:t>P</a:t>
            </a:r>
            <a:r>
              <a:rPr lang="en-US" altLang="en-US" i="1" baseline="-25000" dirty="0">
                <a:cs typeface="B Nazanin" panose="00000400000000000000" pitchFamily="2" charset="-78"/>
              </a:rPr>
              <a:t>2</a:t>
            </a:r>
            <a:r>
              <a:rPr lang="en-US" altLang="en-US" dirty="0">
                <a:cs typeface="B Nazanin" panose="00000400000000000000" pitchFamily="2" charset="-78"/>
              </a:rPr>
              <a:t>  = 24; </a:t>
            </a:r>
            <a:r>
              <a:rPr lang="en-US" altLang="en-US" i="1" dirty="0">
                <a:cs typeface="B Nazanin" panose="00000400000000000000" pitchFamily="2" charset="-78"/>
              </a:rPr>
              <a:t>P</a:t>
            </a:r>
            <a:r>
              <a:rPr lang="en-US" altLang="en-US" i="1" baseline="-25000" dirty="0">
                <a:cs typeface="B Nazanin" panose="00000400000000000000" pitchFamily="2" charset="-78"/>
              </a:rPr>
              <a:t>3 </a:t>
            </a:r>
            <a:r>
              <a:rPr lang="en-US" altLang="en-US" dirty="0">
                <a:cs typeface="B Nazanin" panose="00000400000000000000" pitchFamily="2" charset="-78"/>
              </a:rPr>
              <a:t>= 27</a:t>
            </a:r>
          </a:p>
          <a:p>
            <a:pPr algn="r" rtl="1">
              <a:lnSpc>
                <a:spcPct val="90000"/>
              </a:lnSpc>
              <a:tabLst>
                <a:tab pos="3028950" algn="ctr"/>
                <a:tab pos="4633913" algn="ctr"/>
              </a:tabLst>
            </a:pPr>
            <a:r>
              <a:rPr lang="fa-IR" altLang="en-US" dirty="0">
                <a:cs typeface="B Nazanin" panose="00000400000000000000" pitchFamily="2" charset="-78"/>
              </a:rPr>
              <a:t>میانگین زمان انتظار </a:t>
            </a:r>
            <a:r>
              <a:rPr lang="en-US" altLang="en-US" dirty="0">
                <a:cs typeface="B Nazanin" panose="00000400000000000000" pitchFamily="2" charset="-78"/>
              </a:rPr>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3450" y="3813175"/>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507C23D-B803-4675-AF95-75B62A737197}"/>
              </a:ext>
            </a:extLst>
          </p:cNvPr>
          <p:cNvSpPr txBox="1"/>
          <p:nvPr/>
        </p:nvSpPr>
        <p:spPr>
          <a:xfrm>
            <a:off x="1737578" y="5865049"/>
            <a:ext cx="6055494" cy="369332"/>
          </a:xfrm>
          <a:prstGeom prst="rect">
            <a:avLst/>
          </a:prstGeom>
          <a:noFill/>
        </p:spPr>
        <p:txBody>
          <a:bodyPr wrap="square">
            <a:spAutoFit/>
          </a:bodyPr>
          <a:lstStyle/>
          <a:p>
            <a:r>
              <a:rPr lang="en-US" b="0" i="0" dirty="0">
                <a:solidFill>
                  <a:srgbClr val="434343"/>
                </a:solidFill>
                <a:effectLst/>
                <a:latin typeface="iransans"/>
              </a:rPr>
              <a:t>Turn Around Time= Completion Time – Arrival Time</a:t>
            </a:r>
            <a:endParaRPr lang="en-US" dirty="0"/>
          </a:p>
        </p:txBody>
      </p:sp>
      <p:sp>
        <p:nvSpPr>
          <p:cNvPr id="8" name="TextBox 7">
            <a:extLst>
              <a:ext uri="{FF2B5EF4-FFF2-40B4-BE49-F238E27FC236}">
                <a16:creationId xmlns:a16="http://schemas.microsoft.com/office/drawing/2014/main" id="{136ADB9B-D9A8-49BB-B064-E4DF7EC99C86}"/>
              </a:ext>
            </a:extLst>
          </p:cNvPr>
          <p:cNvSpPr txBox="1"/>
          <p:nvPr/>
        </p:nvSpPr>
        <p:spPr>
          <a:xfrm>
            <a:off x="2133199" y="6138129"/>
            <a:ext cx="4877602" cy="369332"/>
          </a:xfrm>
          <a:prstGeom prst="rect">
            <a:avLst/>
          </a:prstGeom>
          <a:noFill/>
        </p:spPr>
        <p:txBody>
          <a:bodyPr wrap="square">
            <a:spAutoFit/>
          </a:bodyPr>
          <a:lstStyle/>
          <a:p>
            <a:r>
              <a:rPr lang="en-US" b="0" i="0" dirty="0">
                <a:solidFill>
                  <a:srgbClr val="434343"/>
                </a:solidFill>
                <a:effectLst/>
                <a:latin typeface="iransans"/>
              </a:rPr>
              <a:t> Waiting Time= Turn Around Time – Burst Time</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فرایندها به ترتیب زیر وارد سیستم می‌شوند</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از چپ به راست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l"/>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P2 , P3 , P1</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نمودار گانت برای زمان‌بندی به صورت زیر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algn="r">
              <a:tabLst>
                <a:tab pos="3649345" algn="ctr"/>
              </a:tabLst>
              <a:defRPr/>
            </a:pP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انتظار برای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P1 = 6; P2 = 0; P3 = 3</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00050" lvl="1" algn="r" rtl="1"/>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میانگین زمان انتظار: (6 + 0 + 3) / 3 = 3</a:t>
            </a:r>
            <a:endParaRPr lang="en-US" sz="2400" dirty="0">
              <a:effectLst/>
              <a:latin typeface="Times New Roman" panose="02020603050405020304" pitchFamily="18" charset="0"/>
              <a:ea typeface="Times New Roman" panose="02020603050405020304" pitchFamily="18" charset="0"/>
            </a:endParaRPr>
          </a:p>
          <a:p>
            <a:pPr marL="400050" lvl="1"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مقدار بسیار بهتر از مثال قبلی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اثر کاروان</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(Convoy Effect)</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742950" lvl="2"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اثر کاروان زمانی رخ می‌دهد که یک فرایند کوتاه پشت سر یک فرایند بلند قرار گیرد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0443" y="2693987"/>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377073" y="1233488"/>
            <a:ext cx="8342722" cy="4743106"/>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نظر گرفتن طول بازه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بعدی هر فرایند برای زمان‌بندی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latin typeface="Arial" panose="020B0604020202020204" pitchFamily="34" charset="0"/>
                <a:cs typeface="B Nazanin" panose="00000400000000000000" pitchFamily="2" charset="-78"/>
              </a:rPr>
              <a:t>زمان‌بندی فرایندی با کوتاه‌ترین بازه</a:t>
            </a:r>
            <a:r>
              <a:rPr lang="en-US" sz="2800" dirty="0">
                <a:solidFill>
                  <a:srgbClr val="1F1F1F"/>
                </a:solidFill>
                <a:latin typeface="Arial" panose="020B0604020202020204" pitchFamily="34" charset="0"/>
                <a:cs typeface="B Nazanin" panose="00000400000000000000" pitchFamily="2" charset="-78"/>
              </a:rPr>
              <a:t> </a:t>
            </a:r>
            <a:r>
              <a:rPr lang="fa-IR" sz="280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فرآیند</a:t>
            </a:r>
            <a:r>
              <a:rPr lang="en-US" sz="2800">
                <a:solidFill>
                  <a:srgbClr val="1F1F1F"/>
                </a:solidFill>
                <a:latin typeface="Arial" panose="020B0604020202020204" pitchFamily="34" charset="0"/>
                <a:cs typeface="B Nazanin" panose="00000400000000000000" pitchFamily="2" charset="-78"/>
              </a:rPr>
              <a:t> </a:t>
            </a:r>
            <a:r>
              <a:rPr lang="ar-SA" sz="2800" dirty="0">
                <a:solidFill>
                  <a:srgbClr val="1F1F1F"/>
                </a:solidFill>
                <a:latin typeface="Arial" panose="020B0604020202020204" pitchFamily="34" charset="0"/>
                <a:cs typeface="B Nazanin" panose="00000400000000000000" pitchFamily="2" charset="-78"/>
              </a:rPr>
              <a:t>بعدی</a:t>
            </a:r>
            <a:endParaRPr lang="fa-IR" sz="2800" dirty="0">
              <a:solidFill>
                <a:srgbClr val="1F1F1F"/>
              </a:solidFill>
              <a:latin typeface="Arial" panose="020B060402020202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fa-IR" sz="2800" dirty="0">
                <a:solidFill>
                  <a:srgbClr val="1F1F1F"/>
                </a:solidFill>
                <a:latin typeface="Arial" panose="020B0604020202020204" pitchFamily="34" charset="0"/>
                <a:cs typeface="B Nazanin" panose="00000400000000000000" pitchFamily="2" charset="-78"/>
              </a:rPr>
              <a:t>زمان‌بندی انحصاری هست.</a:t>
            </a:r>
            <a:endParaRPr lang="en-US" sz="2800" dirty="0">
              <a:solidFill>
                <a:srgbClr val="1F1F1F"/>
              </a:solidFill>
              <a:latin typeface="Arial" panose="020B060402020202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800" dirty="0">
                <a:solidFill>
                  <a:srgbClr val="1F1F1F"/>
                </a:solidFill>
                <a:latin typeface="Arial" panose="020B0604020202020204" pitchFamily="34" charset="0"/>
                <a:cs typeface="B Nazanin" panose="00000400000000000000" pitchFamily="2" charset="-78"/>
              </a:rPr>
              <a:t>SJF </a:t>
            </a:r>
            <a:r>
              <a:rPr lang="ar-SA" sz="2800" dirty="0">
                <a:solidFill>
                  <a:srgbClr val="1F1F1F"/>
                </a:solidFill>
                <a:latin typeface="Arial" panose="020B0604020202020204" pitchFamily="34" charset="0"/>
                <a:cs typeface="B Nazanin" panose="00000400000000000000" pitchFamily="2" charset="-78"/>
              </a:rPr>
              <a:t>بهینه است و برای مجموعه‌ای از فرایندهای خاص، حداقل میانگین زمان انتظار را به دست می‌دهد</a:t>
            </a:r>
            <a:r>
              <a:rPr lang="en-US" sz="2800" dirty="0">
                <a:solidFill>
                  <a:srgbClr val="1F1F1F"/>
                </a:solidFill>
                <a:latin typeface="Arial" panose="020B0604020202020204" pitchFamily="34" charset="0"/>
                <a:cs typeface="B Nazanin" panose="00000400000000000000" pitchFamily="2" charset="-78"/>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latin typeface="Arial" panose="020B0604020202020204" pitchFamily="34" charset="0"/>
                <a:cs typeface="B Nazanin" panose="00000400000000000000" pitchFamily="2" charset="-78"/>
              </a:rPr>
              <a:t>نسخه‌ی </a:t>
            </a:r>
            <a:r>
              <a:rPr lang="fa-IR" sz="2800" dirty="0">
                <a:solidFill>
                  <a:srgbClr val="1F1F1F"/>
                </a:solidFill>
                <a:latin typeface="Arial" panose="020B0604020202020204" pitchFamily="34" charset="0"/>
                <a:cs typeface="B Nazanin" panose="00000400000000000000" pitchFamily="2" charset="-78"/>
              </a:rPr>
              <a:t>غیرانحصاری </a:t>
            </a:r>
            <a:r>
              <a:rPr lang="ar-SA" sz="2800" dirty="0">
                <a:solidFill>
                  <a:srgbClr val="1F1F1F"/>
                </a:solidFill>
                <a:latin typeface="Arial" panose="020B0604020202020204" pitchFamily="34" charset="0"/>
                <a:cs typeface="B Nazanin" panose="00000400000000000000" pitchFamily="2" charset="-78"/>
              </a:rPr>
              <a:t> از</a:t>
            </a:r>
            <a:r>
              <a:rPr lang="en-US" sz="2800" dirty="0">
                <a:solidFill>
                  <a:srgbClr val="1F1F1F"/>
                </a:solidFill>
                <a:latin typeface="Arial" panose="020B0604020202020204" pitchFamily="34" charset="0"/>
                <a:cs typeface="B Nazanin" panose="00000400000000000000" pitchFamily="2" charset="-78"/>
              </a:rPr>
              <a:t> SJF </a:t>
            </a:r>
            <a:r>
              <a:rPr lang="ar-SA" sz="2800" dirty="0">
                <a:solidFill>
                  <a:srgbClr val="1F1F1F"/>
                </a:solidFill>
                <a:latin typeface="Arial" panose="020B0604020202020204" pitchFamily="34" charset="0"/>
                <a:cs typeface="B Nazanin" panose="00000400000000000000" pitchFamily="2" charset="-78"/>
              </a:rPr>
              <a:t>با نام زمان باقیمانده کوتاه‌ترین در ابتدا</a:t>
            </a:r>
            <a:r>
              <a:rPr lang="en-US" sz="2800" dirty="0">
                <a:solidFill>
                  <a:srgbClr val="1F1F1F"/>
                </a:solidFill>
                <a:latin typeface="Arial" panose="020B0604020202020204" pitchFamily="34" charset="0"/>
                <a:cs typeface="B Nazanin" panose="00000400000000000000" pitchFamily="2" charset="-78"/>
              </a:rPr>
              <a:t> (Shortest Remaining Time First)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latin typeface="Arial" panose="020B0604020202020204" pitchFamily="34" charset="0"/>
                <a:cs typeface="B Nazanin" panose="00000400000000000000" pitchFamily="2" charset="-78"/>
              </a:rPr>
              <a:t>چگونه طول بازه</a:t>
            </a:r>
            <a:r>
              <a:rPr lang="en-US" sz="2800" b="1" dirty="0">
                <a:solidFill>
                  <a:srgbClr val="1F1F1F"/>
                </a:solidFill>
                <a:latin typeface="Arial" panose="020B0604020202020204" pitchFamily="34" charset="0"/>
                <a:cs typeface="B Nazanin" panose="00000400000000000000" pitchFamily="2" charset="-78"/>
              </a:rPr>
              <a:t> </a:t>
            </a:r>
            <a:r>
              <a:rPr lang="fa-IR"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a:t>
            </a:r>
            <a:r>
              <a:rPr lang="en-US" sz="2800" b="1" dirty="0">
                <a:solidFill>
                  <a:srgbClr val="1F1F1F"/>
                </a:solidFill>
                <a:latin typeface="Arial" panose="020B0604020202020204" pitchFamily="34" charset="0"/>
                <a:cs typeface="B Nazanin" panose="00000400000000000000" pitchFamily="2" charset="-78"/>
              </a:rPr>
              <a:t> </a:t>
            </a:r>
            <a:r>
              <a:rPr lang="ar-SA" sz="2800" b="1" dirty="0">
                <a:solidFill>
                  <a:srgbClr val="1F1F1F"/>
                </a:solidFill>
                <a:latin typeface="Arial" panose="020B0604020202020204" pitchFamily="34" charset="0"/>
                <a:cs typeface="B Nazanin" panose="00000400000000000000" pitchFamily="2" charset="-78"/>
              </a:rPr>
              <a:t>بعدی را تعیین کنیم؟</a:t>
            </a:r>
            <a:endParaRPr lang="en-US" sz="2800" b="1" dirty="0">
              <a:solidFill>
                <a:srgbClr val="1F1F1F"/>
              </a:solidFill>
              <a:latin typeface="Arial" panose="020B0604020202020204" pitchFamily="34" charset="0"/>
              <a:cs typeface="B Nazanin" panose="00000400000000000000" pitchFamily="2" charset="-78"/>
            </a:endParaRPr>
          </a:p>
          <a:p>
            <a:pPr lvl="1"/>
            <a:endParaRPr lang="en-US" altLang="en-US" sz="2800" dirty="0"/>
          </a:p>
        </p:txBody>
      </p:sp>
      <p:sp>
        <p:nvSpPr>
          <p:cNvPr id="5" name="TextBox 4">
            <a:extLst>
              <a:ext uri="{FF2B5EF4-FFF2-40B4-BE49-F238E27FC236}">
                <a16:creationId xmlns:a16="http://schemas.microsoft.com/office/drawing/2014/main" id="{2E86D7E6-37C5-435B-9679-E7260FF50DE8}"/>
              </a:ext>
            </a:extLst>
          </p:cNvPr>
          <p:cNvSpPr txBox="1"/>
          <p:nvPr/>
        </p:nvSpPr>
        <p:spPr>
          <a:xfrm>
            <a:off x="3512271" y="5039685"/>
            <a:ext cx="4878370" cy="1014380"/>
          </a:xfrm>
          <a:prstGeom prst="rect">
            <a:avLst/>
          </a:prstGeom>
          <a:noFill/>
        </p:spPr>
        <p:txBody>
          <a:bodyPr wrap="square">
            <a:spAutoFit/>
          </a:bodyPr>
          <a:lstStyle/>
          <a:p>
            <a:pPr lvl="2"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latin typeface="Arial" panose="020B0604020202020204" pitchFamily="34" charset="0"/>
                <a:cs typeface="B Nazanin" panose="00000400000000000000" pitchFamily="2" charset="-78"/>
              </a:rPr>
              <a:t>پرسیدن از کاربر</a:t>
            </a:r>
            <a:endParaRPr lang="en-US" sz="2800" dirty="0">
              <a:solidFill>
                <a:srgbClr val="1F1F1F"/>
              </a:solidFill>
              <a:latin typeface="Arial" panose="020B0604020202020204" pitchFamily="34" charset="0"/>
              <a:cs typeface="B Nazanin" panose="00000400000000000000" pitchFamily="2" charset="-78"/>
            </a:endParaRPr>
          </a:p>
          <a:p>
            <a:pPr lvl="2"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latin typeface="Arial" panose="020B0604020202020204" pitchFamily="34" charset="0"/>
                <a:cs typeface="B Nazanin" panose="00000400000000000000" pitchFamily="2" charset="-78"/>
              </a:rPr>
              <a:t>تخمین</a:t>
            </a:r>
            <a:endParaRPr lang="en-US" sz="2800" dirty="0">
              <a:solidFill>
                <a:srgbClr val="1F1F1F"/>
              </a:solidFill>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41367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dirty="0"/>
              <a:t>Example of SJF</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49"/>
            <a:ext cx="7788048" cy="4594679"/>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6</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8</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7</a:t>
            </a:r>
          </a:p>
          <a:p>
            <a:pPr>
              <a:lnSpc>
                <a:spcPct val="90000"/>
              </a:lnSpc>
              <a:buFont typeface="Monotype Sorts" pitchFamily="-84" charset="2"/>
              <a:buNone/>
              <a:tabLst>
                <a:tab pos="3028950" algn="ctr"/>
                <a:tab pos="4633913" algn="ctr"/>
              </a:tabLst>
            </a:pPr>
            <a:r>
              <a:rPr lang="en-US" altLang="en-US" i="1" baseline="-25000" dirty="0"/>
              <a:t>                                                                    </a:t>
            </a:r>
            <a:r>
              <a:rPr lang="en-US" altLang="en-US" i="1" dirty="0"/>
              <a:t>P</a:t>
            </a:r>
            <a:r>
              <a:rPr lang="en-US" altLang="en-US" i="1" baseline="-25000" dirty="0"/>
              <a:t>4	 </a:t>
            </a:r>
            <a:r>
              <a:rPr lang="en-US" altLang="en-US" dirty="0"/>
              <a:t>3</a:t>
            </a:r>
          </a:p>
          <a:p>
            <a:pPr>
              <a:lnSpc>
                <a:spcPct val="90000"/>
              </a:lnSpc>
              <a:buFont typeface="Monotype Sorts" pitchFamily="-84" charset="2"/>
              <a:buNone/>
              <a:tabLst>
                <a:tab pos="3028950" algn="ctr"/>
                <a:tab pos="4633913" algn="ctr"/>
              </a:tabLst>
            </a:pPr>
            <a:endParaRPr lang="en-US" altLang="en-US" i="1" baseline="-25000" dirty="0"/>
          </a:p>
          <a:p>
            <a:pPr>
              <a:lnSpc>
                <a:spcPct val="90000"/>
              </a:lnSpc>
              <a:tabLst>
                <a:tab pos="3028950" algn="ctr"/>
                <a:tab pos="4633913" algn="ctr"/>
              </a:tabLst>
            </a:pPr>
            <a:r>
              <a:rPr lang="en-US" altLang="en-US" dirty="0"/>
              <a:t>SJF scheduling chart</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marL="0" indent="0">
              <a:lnSpc>
                <a:spcPct val="90000"/>
              </a:lnSpc>
              <a:buNone/>
              <a:tabLst>
                <a:tab pos="3028950" algn="ctr"/>
                <a:tab pos="4633913" algn="ctr"/>
              </a:tabLst>
            </a:pPr>
            <a:endParaRPr lang="en-US" altLang="en-US" dirty="0"/>
          </a:p>
          <a:p>
            <a:pPr>
              <a:lnSpc>
                <a:spcPct val="90000"/>
              </a:lnSpc>
              <a:tabLst>
                <a:tab pos="3028950" algn="ctr"/>
                <a:tab pos="4633913" algn="ctr"/>
              </a:tabLst>
            </a:pPr>
            <a:r>
              <a:rPr lang="en-US" altLang="en-US" dirty="0"/>
              <a:t>Average waiting time = (3 + 16 + 9 + 0) / 4 = 7</a:t>
            </a:r>
          </a:p>
        </p:txBody>
      </p:sp>
      <p:pic>
        <p:nvPicPr>
          <p:cNvPr id="5" name="Picture 1">
            <a:extLst>
              <a:ext uri="{FF2B5EF4-FFF2-40B4-BE49-F238E27FC236}">
                <a16:creationId xmlns:a16="http://schemas.microsoft.com/office/drawing/2014/main" id="{DADC6AF8-4597-4452-983E-FCBE4FEE1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52" y="3755574"/>
            <a:ext cx="6093760" cy="8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2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27B0884-5EC4-48E6-847A-70815D91C373}"/>
              </a:ext>
            </a:extLst>
          </p:cNvPr>
          <p:cNvPicPr>
            <a:picLocks noChangeAspect="1"/>
          </p:cNvPicPr>
          <p:nvPr/>
        </p:nvPicPr>
        <p:blipFill>
          <a:blip r:embed="rId3"/>
          <a:stretch>
            <a:fillRect/>
          </a:stretch>
        </p:blipFill>
        <p:spPr>
          <a:xfrm>
            <a:off x="321163" y="3222466"/>
            <a:ext cx="4457700" cy="1371600"/>
          </a:xfrm>
          <a:prstGeom prst="rect">
            <a:avLst/>
          </a:prstGeom>
        </p:spPr>
      </p:pic>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fa-IR" altLang="en-US" dirty="0">
                <a:cs typeface="B Nazanin" panose="00000400000000000000" pitchFamily="2" charset="-78"/>
              </a:rPr>
              <a:t>تعیین طول اجرای بعدی پردازنده</a:t>
            </a:r>
            <a:endParaRPr lang="en-US" altLang="en-US"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321163" y="1233488"/>
                <a:ext cx="8713979" cy="4846801"/>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طول واقعی قابل پیش‌بینی نیست، اما باید به طول بازه قبلی نزدیک باشد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انتخاب فرایند با کوتاه‌ترین بازه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پیش‌بینی‌شده بعدی</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کار با استفاده از طول بازه‌های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قبلی و میانگین‌گیری نمایی قابل انجام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fa-IR" sz="28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0" marR="0" lvl="0" indent="0" algn="r" rtl="1">
                  <a:lnSpc>
                    <a:spcPct val="107000"/>
                  </a:lnSpc>
                  <a:spcBef>
                    <a:spcPts val="0"/>
                  </a:spcBef>
                  <a:spcAft>
                    <a:spcPts val="0"/>
                  </a:spcAft>
                  <a:buNone/>
                  <a:tabLst>
                    <a:tab pos="457200" algn="l"/>
                  </a:tabLst>
                </a:pPr>
                <a:endPar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0" marR="0" lvl="0" indent="0" algn="r" rtl="1">
                  <a:lnSpc>
                    <a:spcPct val="107000"/>
                  </a:lnSpc>
                  <a:spcBef>
                    <a:spcPts val="0"/>
                  </a:spcBef>
                  <a:spcAft>
                    <a:spcPts val="0"/>
                  </a:spcAft>
                  <a:buNone/>
                  <a:tabLst>
                    <a:tab pos="457200" algn="l"/>
                  </a:tabLst>
                </a:pPr>
                <a:endPar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0" indent="0" algn="r" rtl="1">
                  <a:lnSpc>
                    <a:spcPct val="107000"/>
                  </a:lnSpc>
                  <a:spcBef>
                    <a:spcPts val="0"/>
                  </a:spcBef>
                  <a:spcAft>
                    <a:spcPts val="0"/>
                  </a:spcAft>
                  <a:buNone/>
                  <a:tabLst>
                    <a:tab pos="457200" algn="l"/>
                  </a:tabLst>
                </a:pP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l-GR" sz="2000" i="1" dirty="0" smtClean="0">
                              <a:latin typeface="Cambria Math" panose="02040503050406030204" pitchFamily="18" charset="0"/>
                            </a:rPr>
                            <m:t>𝜏</m:t>
                          </m:r>
                        </m:e>
                        <m:sub>
                          <m:r>
                            <a:rPr lang="en-US" sz="2000" i="1" dirty="0"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Sub>
                      <m:r>
                        <a:rPr lang="en-US" sz="2000" i="1" dirty="0" smtClean="0">
                          <a:latin typeface="Cambria Math" panose="02040503050406030204" pitchFamily="18" charset="0"/>
                        </a:rPr>
                        <m:t> = </m:t>
                      </m:r>
                      <m:r>
                        <a:rPr lang="el-GR" sz="2000" i="1" dirty="0" smtClean="0">
                          <a:latin typeface="Cambria Math" panose="02040503050406030204" pitchFamily="18" charset="0"/>
                        </a:rPr>
                        <m:t>𝛼</m:t>
                      </m:r>
                      <m:sSub>
                        <m:sSubPr>
                          <m:ctrlPr>
                            <a:rPr lang="en-US" sz="2000" i="1" dirty="0" err="1" smtClean="0">
                              <a:latin typeface="Cambria Math" panose="02040503050406030204" pitchFamily="18" charset="0"/>
                            </a:rPr>
                          </m:ctrlPr>
                        </m:sSubPr>
                        <m:e>
                          <m:r>
                            <a:rPr lang="en-US" sz="2000" i="1" dirty="0" err="1" smtClean="0">
                              <a:latin typeface="Cambria Math" panose="02040503050406030204" pitchFamily="18" charset="0"/>
                            </a:rPr>
                            <m:t>𝑡</m:t>
                          </m:r>
                        </m:e>
                        <m:sub>
                          <m:r>
                            <a:rPr lang="en-US" sz="2000" i="1" dirty="0" err="1" smtClean="0">
                              <a:latin typeface="Cambria Math" panose="02040503050406030204" pitchFamily="18" charset="0"/>
                            </a:rPr>
                            <m:t>𝑛</m:t>
                          </m:r>
                        </m:sub>
                      </m:sSub>
                      <m:r>
                        <a:rPr lang="en-US" sz="2000" i="1" dirty="0" smtClean="0">
                          <a:latin typeface="Cambria Math" panose="02040503050406030204" pitchFamily="18" charset="0"/>
                        </a:rPr>
                        <m:t> + </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1</m:t>
                          </m:r>
                          <m:r>
                            <a:rPr lang="en-US" sz="2000" i="1" dirty="0" smtClean="0">
                              <a:latin typeface="Cambria Math" panose="02040503050406030204" pitchFamily="18" charset="0"/>
                            </a:rPr>
                            <m:t> − </m:t>
                          </m:r>
                          <m:r>
                            <a:rPr lang="el-GR" sz="2000" i="1" dirty="0" smtClean="0">
                              <a:latin typeface="Cambria Math" panose="02040503050406030204" pitchFamily="18" charset="0"/>
                            </a:rPr>
                            <m:t>𝛼</m:t>
                          </m:r>
                        </m:e>
                      </m:d>
                      <m:r>
                        <a:rPr lang="el-GR" sz="2000" i="1" dirty="0" smtClean="0">
                          <a:latin typeface="Cambria Math" panose="02040503050406030204" pitchFamily="18" charset="0"/>
                        </a:rPr>
                        <m:t>𝛼</m:t>
                      </m:r>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𝑡</m:t>
                          </m:r>
                        </m:e>
                        <m:sub>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Sub>
                      <m:r>
                        <a:rPr lang="en-US" sz="2000" i="1" dirty="0" smtClean="0">
                          <a:latin typeface="Cambria Math" panose="02040503050406030204" pitchFamily="18" charset="0"/>
                        </a:rPr>
                        <m:t> +···+ </m:t>
                      </m:r>
                      <m:sSup>
                        <m:sSupPr>
                          <m:ctrlPr>
                            <a:rPr lang="en-US" sz="2000" b="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1</m:t>
                              </m:r>
                              <m:r>
                                <a:rPr lang="en-US" sz="2000" i="1" dirty="0" smtClean="0">
                                  <a:latin typeface="Cambria Math" panose="02040503050406030204" pitchFamily="18" charset="0"/>
                                </a:rPr>
                                <m:t> − </m:t>
                              </m:r>
                              <m:r>
                                <a:rPr lang="el-GR" sz="2000" i="1" dirty="0" smtClean="0">
                                  <a:latin typeface="Cambria Math" panose="02040503050406030204" pitchFamily="18" charset="0"/>
                                </a:rPr>
                                <m:t>𝛼</m:t>
                              </m:r>
                            </m:e>
                          </m:d>
                        </m:e>
                        <m:sup>
                          <m:r>
                            <a:rPr lang="en-US" sz="2000" b="0" i="1" dirty="0" smtClean="0">
                              <a:latin typeface="Cambria Math" panose="02040503050406030204" pitchFamily="18" charset="0"/>
                            </a:rPr>
                            <m:t>𝑗</m:t>
                          </m:r>
                        </m:sup>
                      </m:sSup>
                      <m:r>
                        <a:rPr lang="el-GR" sz="2000" i="1" dirty="0" smtClean="0">
                          <a:latin typeface="Cambria Math" panose="02040503050406030204" pitchFamily="18" charset="0"/>
                        </a:rPr>
                        <m:t> </m:t>
                      </m:r>
                      <m:r>
                        <a:rPr lang="el-GR" sz="2000" i="1" dirty="0" smtClean="0">
                          <a:latin typeface="Cambria Math" panose="02040503050406030204" pitchFamily="18" charset="0"/>
                        </a:rPr>
                        <m:t>𝛼</m:t>
                      </m:r>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𝑡</m:t>
                          </m:r>
                        </m:e>
                        <m:sub>
                          <m:r>
                            <a:rPr lang="en-US" sz="2000" i="1" dirty="0" err="1"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𝑗</m:t>
                          </m:r>
                        </m:sub>
                      </m:sSub>
                      <m:r>
                        <a:rPr lang="en-US" sz="2000" i="1" dirty="0" smtClean="0">
                          <a:latin typeface="Cambria Math" panose="02040503050406030204" pitchFamily="18" charset="0"/>
                        </a:rPr>
                        <m:t>+···+ </m:t>
                      </m:r>
                      <m:sSup>
                        <m:sSupPr>
                          <m:ctrlPr>
                            <a:rPr lang="en-US" sz="2000" b="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1</m:t>
                              </m:r>
                              <m:r>
                                <a:rPr lang="en-US" sz="2000" i="1" dirty="0" smtClean="0">
                                  <a:latin typeface="Cambria Math" panose="02040503050406030204" pitchFamily="18" charset="0"/>
                                </a:rPr>
                                <m:t> − </m:t>
                              </m:r>
                              <m:r>
                                <a:rPr lang="el-GR" sz="2000" i="1" dirty="0" smtClean="0">
                                  <a:latin typeface="Cambria Math" panose="02040503050406030204" pitchFamily="18" charset="0"/>
                                </a:rPr>
                                <m:t>𝛼</m:t>
                              </m:r>
                            </m:e>
                          </m:d>
                        </m:e>
                        <m:sup>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p>
                      </m:sSup>
                      <m:sSub>
                        <m:sSubPr>
                          <m:ctrlPr>
                            <a:rPr lang="en-US" sz="2000" b="0" i="1" dirty="0" smtClean="0">
                              <a:latin typeface="Cambria Math" panose="02040503050406030204" pitchFamily="18" charset="0"/>
                            </a:rPr>
                          </m:ctrlPr>
                        </m:sSubPr>
                        <m:e>
                          <m:r>
                            <a:rPr lang="el-GR" sz="2000" i="1" dirty="0" smtClean="0">
                              <a:latin typeface="Cambria Math" panose="02040503050406030204" pitchFamily="18" charset="0"/>
                            </a:rPr>
                            <m:t>𝜏</m:t>
                          </m:r>
                        </m:e>
                        <m:sub>
                          <m:r>
                            <a:rPr lang="en-US" sz="2000" b="0" i="1" dirty="0" smtClean="0">
                              <a:latin typeface="Cambria Math" panose="02040503050406030204" pitchFamily="18" charset="0"/>
                            </a:rPr>
                            <m:t>0</m:t>
                          </m:r>
                        </m:sub>
                      </m:sSub>
                    </m:oMath>
                  </m:oMathPara>
                </a14:m>
                <a:endParaRPr lang="fa-IR"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α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a:t>
                </a:r>
                <a:r>
                  <a:rPr lang="ar-SA" sz="2800" dirty="0">
                    <a:solidFill>
                      <a:srgbClr val="1F1F1F"/>
                    </a:solidFill>
                    <a:latin typeface="Arial" panose="020B0604020202020204" pitchFamily="34" charset="0"/>
                    <a:cs typeface="B Nazanin" panose="00000400000000000000" pitchFamily="2" charset="-78"/>
                  </a:rPr>
                  <a:t>معمول برابر با ½ در نظر گرفته می‌شود</a:t>
                </a:r>
                <a:r>
                  <a:rPr lang="en-US" sz="2800" dirty="0">
                    <a:solidFill>
                      <a:srgbClr val="1F1F1F"/>
                    </a:solidFill>
                    <a:latin typeface="Arial" panose="020B0604020202020204" pitchFamily="34" charset="0"/>
                    <a:cs typeface="B Nazanin" panose="00000400000000000000" pitchFamily="2" charset="-78"/>
                  </a:rPr>
                  <a:t>.</a:t>
                </a:r>
              </a:p>
              <a:p>
                <a:pPr lvl="1" algn="r" rtl="1">
                  <a:lnSpc>
                    <a:spcPct val="107000"/>
                  </a:lnSpc>
                  <a:spcBef>
                    <a:spcPts val="0"/>
                  </a:spcBef>
                  <a:spcAft>
                    <a:spcPts val="0"/>
                  </a:spcAft>
                  <a:tabLst>
                    <a:tab pos="914400" algn="l"/>
                  </a:tabLst>
                </a:pPr>
                <a:r>
                  <a:rPr lang="fa-IR" sz="2800" dirty="0">
                    <a:solidFill>
                      <a:srgbClr val="1F1F1F"/>
                    </a:solidFill>
                    <a:latin typeface="Arial" panose="020B0604020202020204" pitchFamily="34" charset="0"/>
                    <a:cs typeface="B Nazanin" panose="00000400000000000000" pitchFamily="2" charset="-78"/>
                  </a:rPr>
                  <a:t>مقدار </a:t>
                </a:r>
                <a14:m>
                  <m:oMath xmlns:m="http://schemas.openxmlformats.org/officeDocument/2006/math">
                    <m:sSub>
                      <m:sSubPr>
                        <m:ctrlPr>
                          <a:rPr lang="en-US" sz="2800" i="1" dirty="0">
                            <a:solidFill>
                              <a:srgbClr val="1F1F1F"/>
                            </a:solidFill>
                            <a:latin typeface="Cambria Math" panose="02040503050406030204" pitchFamily="18" charset="0"/>
                          </a:rPr>
                        </m:ctrlPr>
                      </m:sSubPr>
                      <m:e>
                        <m:r>
                          <a:rPr lang="en-US" sz="2800" dirty="0">
                            <a:solidFill>
                              <a:srgbClr val="1F1F1F"/>
                            </a:solidFill>
                            <a:latin typeface="Cambria Math" panose="02040503050406030204" pitchFamily="18" charset="0"/>
                          </a:rPr>
                          <m:t>𝑡</m:t>
                        </m:r>
                      </m:e>
                      <m:sub>
                        <m:r>
                          <a:rPr lang="en-US" sz="2800" dirty="0">
                            <a:solidFill>
                              <a:srgbClr val="1F1F1F"/>
                            </a:solidFill>
                            <a:latin typeface="Cambria Math" panose="02040503050406030204" pitchFamily="18" charset="0"/>
                          </a:rPr>
                          <m:t>𝑛</m:t>
                        </m:r>
                      </m:sub>
                    </m:sSub>
                  </m:oMath>
                </a14:m>
                <a:r>
                  <a:rPr lang="en-US" sz="2800" dirty="0">
                    <a:solidFill>
                      <a:srgbClr val="1F1F1F"/>
                    </a:solidFill>
                    <a:latin typeface="Arial" panose="020B0604020202020204" pitchFamily="34" charset="0"/>
                    <a:cs typeface="B Nazanin" panose="00000400000000000000" pitchFamily="2" charset="-78"/>
                  </a:rPr>
                  <a:t> </a:t>
                </a:r>
                <a:r>
                  <a:rPr lang="fa-IR" sz="2800" dirty="0">
                    <a:solidFill>
                      <a:srgbClr val="1F1F1F"/>
                    </a:solidFill>
                    <a:latin typeface="Arial" panose="020B0604020202020204" pitchFamily="34" charset="0"/>
                    <a:cs typeface="B Nazanin" panose="00000400000000000000" pitchFamily="2" charset="-78"/>
                  </a:rPr>
                  <a:t>شامل اطلاعات جدید و مقدار </a:t>
                </a:r>
                <a14:m>
                  <m:oMath xmlns:m="http://schemas.openxmlformats.org/officeDocument/2006/math">
                    <m:sSub>
                      <m:sSubPr>
                        <m:ctrlPr>
                          <a:rPr lang="en-US" sz="2800" i="1" dirty="0">
                            <a:solidFill>
                              <a:srgbClr val="1F1F1F"/>
                            </a:solidFill>
                            <a:latin typeface="Cambria Math" panose="02040503050406030204" pitchFamily="18" charset="0"/>
                          </a:rPr>
                        </m:ctrlPr>
                      </m:sSubPr>
                      <m:e>
                        <m:r>
                          <a:rPr lang="en-US" sz="2800" dirty="0">
                            <a:solidFill>
                              <a:srgbClr val="1F1F1F"/>
                            </a:solidFill>
                            <a:latin typeface="Cambria Math" panose="02040503050406030204" pitchFamily="18" charset="0"/>
                          </a:rPr>
                          <m:t>𝜏</m:t>
                        </m:r>
                      </m:e>
                      <m:sub>
                        <m:r>
                          <a:rPr lang="en-US" sz="2800" dirty="0">
                            <a:solidFill>
                              <a:srgbClr val="1F1F1F"/>
                            </a:solidFill>
                            <a:latin typeface="Cambria Math" panose="02040503050406030204" pitchFamily="18" charset="0"/>
                          </a:rPr>
                          <m:t>𝑛</m:t>
                        </m:r>
                      </m:sub>
                    </m:sSub>
                  </m:oMath>
                </a14:m>
                <a:r>
                  <a:rPr lang="en-US" sz="2800" dirty="0">
                    <a:solidFill>
                      <a:srgbClr val="1F1F1F"/>
                    </a:solidFill>
                    <a:latin typeface="Arial" panose="020B0604020202020204" pitchFamily="34" charset="0"/>
                    <a:cs typeface="B Nazanin" panose="00000400000000000000" pitchFamily="2" charset="-78"/>
                  </a:rPr>
                  <a:t> </a:t>
                </a:r>
                <a:r>
                  <a:rPr lang="fa-IR" sz="2800" dirty="0">
                    <a:solidFill>
                      <a:srgbClr val="1F1F1F"/>
                    </a:solidFill>
                    <a:latin typeface="Arial" panose="020B0604020202020204" pitchFamily="34" charset="0"/>
                    <a:cs typeface="B Nazanin" panose="00000400000000000000" pitchFamily="2" charset="-78"/>
                  </a:rPr>
                  <a:t> تاریخچه را ذخیره می‌کند.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387" name="Rectangle 3">
                <a:extLst>
                  <a:ext uri="{FF2B5EF4-FFF2-40B4-BE49-F238E27FC236}">
                    <a16:creationId xmlns:a16="http://schemas.microsoft.com/office/drawing/2014/main" id="{8340EA5D-E641-4F83-8451-8011ACC73F79}"/>
                  </a:ext>
                </a:extLst>
              </p:cNvPr>
              <p:cNvSpPr>
                <a:spLocks noGrp="1" noRot="1" noChangeAspect="1" noMove="1" noResize="1" noEditPoints="1" noAdjustHandles="1" noChangeArrowheads="1" noChangeShapeType="1" noTextEdit="1"/>
              </p:cNvSpPr>
              <p:nvPr>
                <p:ph type="body" idx="1"/>
              </p:nvPr>
            </p:nvSpPr>
            <p:spPr>
              <a:xfrm>
                <a:off x="321163" y="1233488"/>
                <a:ext cx="8713979" cy="4846801"/>
              </a:xfrm>
              <a:blipFill>
                <a:blip r:embed="rId4"/>
                <a:stretch>
                  <a:fillRect l="-1889" t="-1887" r="-1540" b="-14340"/>
                </a:stretch>
              </a:blipFill>
            </p:spPr>
            <p:txBody>
              <a:bodyPr/>
              <a:lstStyle/>
              <a:p>
                <a:r>
                  <a:rPr lang="en-US">
                    <a:noFill/>
                  </a:rPr>
                  <a:t> </a:t>
                </a:r>
              </a:p>
            </p:txBody>
          </p:sp>
        </mc:Fallback>
      </mc:AlternateContent>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rotWithShape="1">
          <a:blip r:embed="rId5">
            <a:extLst>
              <a:ext uri="{28A0092B-C50C-407E-A947-70E740481C1C}">
                <a14:useLocalDpi xmlns:a14="http://schemas.microsoft.com/office/drawing/2010/main" val="0"/>
              </a:ext>
            </a:extLst>
          </a:blip>
          <a:srcRect l="11036" t="23357" b="19659"/>
          <a:stretch/>
        </p:blipFill>
        <p:spPr bwMode="auto">
          <a:xfrm>
            <a:off x="1513113" y="4311136"/>
            <a:ext cx="2688772" cy="40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55512F9C-E002-4D32-8AF3-0098ADFB9F18}"/>
              </a:ext>
            </a:extLst>
          </p:cNvPr>
          <p:cNvGrpSpPr/>
          <p:nvPr/>
        </p:nvGrpSpPr>
        <p:grpSpPr>
          <a:xfrm>
            <a:off x="3726873" y="4124428"/>
            <a:ext cx="349200" cy="254160"/>
            <a:chOff x="3726873" y="4124428"/>
            <a:chExt cx="349200" cy="25416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471A15AC-B2BF-4E25-83C3-B4D4F131DC13}"/>
                    </a:ext>
                  </a:extLst>
                </p14:cNvPr>
                <p14:cNvContentPartPr/>
                <p14:nvPr/>
              </p14:nvContentPartPr>
              <p14:xfrm>
                <a:off x="3959073" y="4134148"/>
                <a:ext cx="360" cy="360"/>
              </p14:xfrm>
            </p:contentPart>
          </mc:Choice>
          <mc:Fallback xmlns="">
            <p:pic>
              <p:nvPicPr>
                <p:cNvPr id="2" name="Ink 1">
                  <a:extLst>
                    <a:ext uri="{FF2B5EF4-FFF2-40B4-BE49-F238E27FC236}">
                      <a16:creationId xmlns:a16="http://schemas.microsoft.com/office/drawing/2014/main" id="{471A15AC-B2BF-4E25-83C3-B4D4F131DC13}"/>
                    </a:ext>
                  </a:extLst>
                </p:cNvPr>
                <p:cNvPicPr/>
                <p:nvPr/>
              </p:nvPicPr>
              <p:blipFill>
                <a:blip r:embed="rId7"/>
                <a:stretch>
                  <a:fillRect/>
                </a:stretch>
              </p:blipFill>
              <p:spPr>
                <a:xfrm>
                  <a:off x="3950073" y="41251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22B311A-F713-4B72-B6AA-8983D962C026}"/>
                    </a:ext>
                  </a:extLst>
                </p14:cNvPr>
                <p14:cNvContentPartPr/>
                <p14:nvPr/>
              </p14:nvContentPartPr>
              <p14:xfrm>
                <a:off x="3757113" y="4124428"/>
                <a:ext cx="318960" cy="214920"/>
              </p14:xfrm>
            </p:contentPart>
          </mc:Choice>
          <mc:Fallback xmlns="">
            <p:pic>
              <p:nvPicPr>
                <p:cNvPr id="4" name="Ink 3">
                  <a:extLst>
                    <a:ext uri="{FF2B5EF4-FFF2-40B4-BE49-F238E27FC236}">
                      <a16:creationId xmlns:a16="http://schemas.microsoft.com/office/drawing/2014/main" id="{C22B311A-F713-4B72-B6AA-8983D962C026}"/>
                    </a:ext>
                  </a:extLst>
                </p:cNvPr>
                <p:cNvPicPr/>
                <p:nvPr/>
              </p:nvPicPr>
              <p:blipFill>
                <a:blip r:embed="rId9"/>
                <a:stretch>
                  <a:fillRect/>
                </a:stretch>
              </p:blipFill>
              <p:spPr>
                <a:xfrm>
                  <a:off x="3748113" y="4115428"/>
                  <a:ext cx="3366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39FAC5A6-2D0F-4920-8B70-6ECDBAE08608}"/>
                    </a:ext>
                  </a:extLst>
                </p14:cNvPr>
                <p14:cNvContentPartPr/>
                <p14:nvPr/>
              </p14:nvContentPartPr>
              <p14:xfrm>
                <a:off x="3726873" y="4280308"/>
                <a:ext cx="200160" cy="98280"/>
              </p14:xfrm>
            </p:contentPart>
          </mc:Choice>
          <mc:Fallback xmlns="">
            <p:pic>
              <p:nvPicPr>
                <p:cNvPr id="5" name="Ink 4">
                  <a:extLst>
                    <a:ext uri="{FF2B5EF4-FFF2-40B4-BE49-F238E27FC236}">
                      <a16:creationId xmlns:a16="http://schemas.microsoft.com/office/drawing/2014/main" id="{39FAC5A6-2D0F-4920-8B70-6ECDBAE08608}"/>
                    </a:ext>
                  </a:extLst>
                </p:cNvPr>
                <p:cNvPicPr/>
                <p:nvPr/>
              </p:nvPicPr>
              <p:blipFill>
                <a:blip r:embed="rId11"/>
                <a:stretch>
                  <a:fillRect/>
                </a:stretch>
              </p:blipFill>
              <p:spPr>
                <a:xfrm>
                  <a:off x="3718233" y="4271308"/>
                  <a:ext cx="21780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ECB269B-8E0B-4C30-A0C7-EA48A2D759EC}"/>
                  </a:ext>
                </a:extLst>
              </p14:cNvPr>
              <p14:cNvContentPartPr/>
              <p14:nvPr/>
            </p14:nvContentPartPr>
            <p14:xfrm>
              <a:off x="4208193" y="4086628"/>
              <a:ext cx="179640" cy="150120"/>
            </p14:xfrm>
          </p:contentPart>
        </mc:Choice>
        <mc:Fallback xmlns="">
          <p:pic>
            <p:nvPicPr>
              <p:cNvPr id="7" name="Ink 6">
                <a:extLst>
                  <a:ext uri="{FF2B5EF4-FFF2-40B4-BE49-F238E27FC236}">
                    <a16:creationId xmlns:a16="http://schemas.microsoft.com/office/drawing/2014/main" id="{3ECB269B-8E0B-4C30-A0C7-EA48A2D759EC}"/>
                  </a:ext>
                </a:extLst>
              </p:cNvPr>
              <p:cNvPicPr/>
              <p:nvPr/>
            </p:nvPicPr>
            <p:blipFill>
              <a:blip r:embed="rId13"/>
              <a:stretch>
                <a:fillRect/>
              </a:stretch>
            </p:blipFill>
            <p:spPr>
              <a:xfrm>
                <a:off x="4199193" y="4077988"/>
                <a:ext cx="197280" cy="167760"/>
              </a:xfrm>
              <a:prstGeom prst="rect">
                <a:avLst/>
              </a:prstGeom>
            </p:spPr>
          </p:pic>
        </mc:Fallback>
      </mc:AlternateContent>
      <p:grpSp>
        <p:nvGrpSpPr>
          <p:cNvPr id="13" name="Group 12">
            <a:extLst>
              <a:ext uri="{FF2B5EF4-FFF2-40B4-BE49-F238E27FC236}">
                <a16:creationId xmlns:a16="http://schemas.microsoft.com/office/drawing/2014/main" id="{9393A45A-FCCD-4CBF-8FC3-5EBA6708605B}"/>
              </a:ext>
            </a:extLst>
          </p:cNvPr>
          <p:cNvGrpSpPr/>
          <p:nvPr/>
        </p:nvGrpSpPr>
        <p:grpSpPr>
          <a:xfrm>
            <a:off x="4316193" y="4099588"/>
            <a:ext cx="290160" cy="179640"/>
            <a:chOff x="4316193" y="4099588"/>
            <a:chExt cx="290160" cy="17964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E55A4B3-0B49-452A-BCC0-272BB9938611}"/>
                    </a:ext>
                  </a:extLst>
                </p14:cNvPr>
                <p14:cNvContentPartPr/>
                <p14:nvPr/>
              </p14:nvContentPartPr>
              <p14:xfrm>
                <a:off x="4316193" y="4173388"/>
                <a:ext cx="109080" cy="105840"/>
              </p14:xfrm>
            </p:contentPart>
          </mc:Choice>
          <mc:Fallback xmlns="">
            <p:pic>
              <p:nvPicPr>
                <p:cNvPr id="11" name="Ink 10">
                  <a:extLst>
                    <a:ext uri="{FF2B5EF4-FFF2-40B4-BE49-F238E27FC236}">
                      <a16:creationId xmlns:a16="http://schemas.microsoft.com/office/drawing/2014/main" id="{8E55A4B3-0B49-452A-BCC0-272BB9938611}"/>
                    </a:ext>
                  </a:extLst>
                </p:cNvPr>
                <p:cNvPicPr/>
                <p:nvPr/>
              </p:nvPicPr>
              <p:blipFill>
                <a:blip r:embed="rId15"/>
                <a:stretch>
                  <a:fillRect/>
                </a:stretch>
              </p:blipFill>
              <p:spPr>
                <a:xfrm>
                  <a:off x="4307553" y="4164748"/>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02630EE-09CF-4C92-AB35-C3453DB67F77}"/>
                    </a:ext>
                  </a:extLst>
                </p14:cNvPr>
                <p14:cNvContentPartPr/>
                <p14:nvPr/>
              </p14:nvContentPartPr>
              <p14:xfrm>
                <a:off x="4483233" y="4099588"/>
                <a:ext cx="123120" cy="139680"/>
              </p14:xfrm>
            </p:contentPart>
          </mc:Choice>
          <mc:Fallback xmlns="">
            <p:pic>
              <p:nvPicPr>
                <p:cNvPr id="12" name="Ink 11">
                  <a:extLst>
                    <a:ext uri="{FF2B5EF4-FFF2-40B4-BE49-F238E27FC236}">
                      <a16:creationId xmlns:a16="http://schemas.microsoft.com/office/drawing/2014/main" id="{102630EE-09CF-4C92-AB35-C3453DB67F77}"/>
                    </a:ext>
                  </a:extLst>
                </p:cNvPr>
                <p:cNvPicPr/>
                <p:nvPr/>
              </p:nvPicPr>
              <p:blipFill>
                <a:blip r:embed="rId17"/>
                <a:stretch>
                  <a:fillRect/>
                </a:stretch>
              </p:blipFill>
              <p:spPr>
                <a:xfrm>
                  <a:off x="4474593" y="4090588"/>
                  <a:ext cx="140760" cy="15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6AA2256-8855-4521-9F4F-B9E660A974FE}"/>
                  </a:ext>
                </a:extLst>
              </p14:cNvPr>
              <p14:cNvContentPartPr/>
              <p14:nvPr/>
            </p14:nvContentPartPr>
            <p14:xfrm>
              <a:off x="6011433" y="5544628"/>
              <a:ext cx="360" cy="360"/>
            </p14:xfrm>
          </p:contentPart>
        </mc:Choice>
        <mc:Fallback xmlns="">
          <p:pic>
            <p:nvPicPr>
              <p:cNvPr id="14" name="Ink 13">
                <a:extLst>
                  <a:ext uri="{FF2B5EF4-FFF2-40B4-BE49-F238E27FC236}">
                    <a16:creationId xmlns:a16="http://schemas.microsoft.com/office/drawing/2014/main" id="{66AA2256-8855-4521-9F4F-B9E660A974FE}"/>
                  </a:ext>
                </a:extLst>
              </p:cNvPr>
              <p:cNvPicPr/>
              <p:nvPr/>
            </p:nvPicPr>
            <p:blipFill>
              <a:blip r:embed="rId7"/>
              <a:stretch>
                <a:fillRect/>
              </a:stretch>
            </p:blipFill>
            <p:spPr>
              <a:xfrm>
                <a:off x="6002433" y="55356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1C4DE5A6-0FBF-487A-A474-061BA230F6A7}"/>
                  </a:ext>
                </a:extLst>
              </p14:cNvPr>
              <p14:cNvContentPartPr/>
              <p14:nvPr/>
            </p14:nvContentPartPr>
            <p14:xfrm>
              <a:off x="4143753" y="5768188"/>
              <a:ext cx="360" cy="360"/>
            </p14:xfrm>
          </p:contentPart>
        </mc:Choice>
        <mc:Fallback xmlns="">
          <p:pic>
            <p:nvPicPr>
              <p:cNvPr id="15" name="Ink 14">
                <a:extLst>
                  <a:ext uri="{FF2B5EF4-FFF2-40B4-BE49-F238E27FC236}">
                    <a16:creationId xmlns:a16="http://schemas.microsoft.com/office/drawing/2014/main" id="{1C4DE5A6-0FBF-487A-A474-061BA230F6A7}"/>
                  </a:ext>
                </a:extLst>
              </p:cNvPr>
              <p:cNvPicPr/>
              <p:nvPr/>
            </p:nvPicPr>
            <p:blipFill>
              <a:blip r:embed="rId7"/>
              <a:stretch>
                <a:fillRect/>
              </a:stretch>
            </p:blipFill>
            <p:spPr>
              <a:xfrm>
                <a:off x="4134753" y="5759548"/>
                <a:ext cx="18000" cy="180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fa-IR" altLang="en-US" dirty="0">
                <a:cs typeface="B Nazanin" panose="00000400000000000000" pitchFamily="2" charset="-78"/>
              </a:rPr>
              <a:t>فصل 5: زمان بندی پردازنده</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C44BC24-42A7-43E2-87E1-BB4EA1AAAB38}"/>
                  </a:ext>
                </a:extLst>
              </p14:cNvPr>
              <p14:cNvContentPartPr/>
              <p14:nvPr/>
            </p14:nvContentPartPr>
            <p14:xfrm>
              <a:off x="3006880" y="4617839"/>
              <a:ext cx="78840" cy="136440"/>
            </p14:xfrm>
          </p:contentPart>
        </mc:Choice>
        <mc:Fallback xmlns="">
          <p:pic>
            <p:nvPicPr>
              <p:cNvPr id="3" name="Ink 2">
                <a:extLst>
                  <a:ext uri="{FF2B5EF4-FFF2-40B4-BE49-F238E27FC236}">
                    <a16:creationId xmlns:a16="http://schemas.microsoft.com/office/drawing/2014/main" id="{DC44BC24-42A7-43E2-87E1-BB4EA1AAAB38}"/>
                  </a:ext>
                </a:extLst>
              </p:cNvPr>
              <p:cNvPicPr/>
              <p:nvPr/>
            </p:nvPicPr>
            <p:blipFill>
              <a:blip r:embed="rId6"/>
              <a:stretch>
                <a:fillRect/>
              </a:stretch>
            </p:blipFill>
            <p:spPr>
              <a:xfrm>
                <a:off x="2997880" y="4608839"/>
                <a:ext cx="96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7DEE53A-BE6B-49C2-AB20-283E02855AD3}"/>
                  </a:ext>
                </a:extLst>
              </p14:cNvPr>
              <p14:cNvContentPartPr/>
              <p14:nvPr/>
            </p14:nvContentPartPr>
            <p14:xfrm>
              <a:off x="3486400" y="4568879"/>
              <a:ext cx="94320" cy="182160"/>
            </p14:xfrm>
          </p:contentPart>
        </mc:Choice>
        <mc:Fallback xmlns="">
          <p:pic>
            <p:nvPicPr>
              <p:cNvPr id="4" name="Ink 3">
                <a:extLst>
                  <a:ext uri="{FF2B5EF4-FFF2-40B4-BE49-F238E27FC236}">
                    <a16:creationId xmlns:a16="http://schemas.microsoft.com/office/drawing/2014/main" id="{B7DEE53A-BE6B-49C2-AB20-283E02855AD3}"/>
                  </a:ext>
                </a:extLst>
              </p:cNvPr>
              <p:cNvPicPr/>
              <p:nvPr/>
            </p:nvPicPr>
            <p:blipFill>
              <a:blip r:embed="rId8"/>
              <a:stretch>
                <a:fillRect/>
              </a:stretch>
            </p:blipFill>
            <p:spPr>
              <a:xfrm>
                <a:off x="3477760" y="4559879"/>
                <a:ext cx="1119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6036089-48C1-4681-94FD-89201CEBFFCB}"/>
                  </a:ext>
                </a:extLst>
              </p14:cNvPr>
              <p14:cNvContentPartPr/>
              <p14:nvPr/>
            </p14:nvContentPartPr>
            <p14:xfrm>
              <a:off x="3989680" y="4583999"/>
              <a:ext cx="109800" cy="147600"/>
            </p14:xfrm>
          </p:contentPart>
        </mc:Choice>
        <mc:Fallback xmlns="">
          <p:pic>
            <p:nvPicPr>
              <p:cNvPr id="6" name="Ink 5">
                <a:extLst>
                  <a:ext uri="{FF2B5EF4-FFF2-40B4-BE49-F238E27FC236}">
                    <a16:creationId xmlns:a16="http://schemas.microsoft.com/office/drawing/2014/main" id="{F6036089-48C1-4681-94FD-89201CEBFFCB}"/>
                  </a:ext>
                </a:extLst>
              </p:cNvPr>
              <p:cNvPicPr/>
              <p:nvPr/>
            </p:nvPicPr>
            <p:blipFill>
              <a:blip r:embed="rId10"/>
              <a:stretch>
                <a:fillRect/>
              </a:stretch>
            </p:blipFill>
            <p:spPr>
              <a:xfrm>
                <a:off x="3981040" y="4574999"/>
                <a:ext cx="1274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9712B9EB-6E61-447D-9F52-C235AFDDA107}"/>
                  </a:ext>
                </a:extLst>
              </p14:cNvPr>
              <p14:cNvContentPartPr/>
              <p14:nvPr/>
            </p14:nvContentPartPr>
            <p14:xfrm>
              <a:off x="4468120" y="4685159"/>
              <a:ext cx="68760" cy="185760"/>
            </p14:xfrm>
          </p:contentPart>
        </mc:Choice>
        <mc:Fallback xmlns="">
          <p:pic>
            <p:nvPicPr>
              <p:cNvPr id="7" name="Ink 6">
                <a:extLst>
                  <a:ext uri="{FF2B5EF4-FFF2-40B4-BE49-F238E27FC236}">
                    <a16:creationId xmlns:a16="http://schemas.microsoft.com/office/drawing/2014/main" id="{9712B9EB-6E61-447D-9F52-C235AFDDA107}"/>
                  </a:ext>
                </a:extLst>
              </p:cNvPr>
              <p:cNvPicPr/>
              <p:nvPr/>
            </p:nvPicPr>
            <p:blipFill>
              <a:blip r:embed="rId12"/>
              <a:stretch>
                <a:fillRect/>
              </a:stretch>
            </p:blipFill>
            <p:spPr>
              <a:xfrm>
                <a:off x="4459480" y="4676519"/>
                <a:ext cx="86400" cy="203400"/>
              </a:xfrm>
              <a:prstGeom prst="rect">
                <a:avLst/>
              </a:prstGeom>
            </p:spPr>
          </p:pic>
        </mc:Fallback>
      </mc:AlternateContent>
      <p:grpSp>
        <p:nvGrpSpPr>
          <p:cNvPr id="10" name="Group 9">
            <a:extLst>
              <a:ext uri="{FF2B5EF4-FFF2-40B4-BE49-F238E27FC236}">
                <a16:creationId xmlns:a16="http://schemas.microsoft.com/office/drawing/2014/main" id="{62E7146D-09A2-4D48-8C35-B4F35F207C48}"/>
              </a:ext>
            </a:extLst>
          </p:cNvPr>
          <p:cNvGrpSpPr/>
          <p:nvPr/>
        </p:nvGrpSpPr>
        <p:grpSpPr>
          <a:xfrm>
            <a:off x="4872760" y="4685159"/>
            <a:ext cx="165960" cy="165240"/>
            <a:chOff x="4872760" y="4685159"/>
            <a:chExt cx="165960" cy="165240"/>
          </a:xfrm>
        </p:grpSpPr>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E46D2FA4-75D1-4332-A8E5-4864E10871E7}"/>
                    </a:ext>
                  </a:extLst>
                </p14:cNvPr>
                <p14:cNvContentPartPr/>
                <p14:nvPr/>
              </p14:nvContentPartPr>
              <p14:xfrm>
                <a:off x="4872760" y="4685159"/>
                <a:ext cx="165960" cy="125640"/>
              </p14:xfrm>
            </p:contentPart>
          </mc:Choice>
          <mc:Fallback xmlns="">
            <p:pic>
              <p:nvPicPr>
                <p:cNvPr id="8" name="Ink 7">
                  <a:extLst>
                    <a:ext uri="{FF2B5EF4-FFF2-40B4-BE49-F238E27FC236}">
                      <a16:creationId xmlns:a16="http://schemas.microsoft.com/office/drawing/2014/main" id="{E46D2FA4-75D1-4332-A8E5-4864E10871E7}"/>
                    </a:ext>
                  </a:extLst>
                </p:cNvPr>
                <p:cNvPicPr/>
                <p:nvPr/>
              </p:nvPicPr>
              <p:blipFill>
                <a:blip r:embed="rId14"/>
                <a:stretch>
                  <a:fillRect/>
                </a:stretch>
              </p:blipFill>
              <p:spPr>
                <a:xfrm>
                  <a:off x="4864120" y="4676519"/>
                  <a:ext cx="1836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AE0CA182-38A9-4F53-9EDE-820DA5315313}"/>
                    </a:ext>
                  </a:extLst>
                </p14:cNvPr>
                <p14:cNvContentPartPr/>
                <p14:nvPr/>
              </p14:nvContentPartPr>
              <p14:xfrm>
                <a:off x="4982920" y="4741679"/>
                <a:ext cx="23040" cy="108720"/>
              </p14:xfrm>
            </p:contentPart>
          </mc:Choice>
          <mc:Fallback xmlns="">
            <p:pic>
              <p:nvPicPr>
                <p:cNvPr id="9" name="Ink 8">
                  <a:extLst>
                    <a:ext uri="{FF2B5EF4-FFF2-40B4-BE49-F238E27FC236}">
                      <a16:creationId xmlns:a16="http://schemas.microsoft.com/office/drawing/2014/main" id="{AE0CA182-38A9-4F53-9EDE-820DA5315313}"/>
                    </a:ext>
                  </a:extLst>
                </p:cNvPr>
                <p:cNvPicPr/>
                <p:nvPr/>
              </p:nvPicPr>
              <p:blipFill>
                <a:blip r:embed="rId16"/>
                <a:stretch>
                  <a:fillRect/>
                </a:stretch>
              </p:blipFill>
              <p:spPr>
                <a:xfrm>
                  <a:off x="4973920" y="4733039"/>
                  <a:ext cx="4068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71A290DB-7E9F-4F0C-A350-8BA5F45FF6D9}"/>
                  </a:ext>
                </a:extLst>
              </p14:cNvPr>
              <p14:cNvContentPartPr/>
              <p14:nvPr/>
            </p14:nvContentPartPr>
            <p14:xfrm>
              <a:off x="5473960" y="4675079"/>
              <a:ext cx="107280" cy="237240"/>
            </p14:xfrm>
          </p:contentPart>
        </mc:Choice>
        <mc:Fallback xmlns="">
          <p:pic>
            <p:nvPicPr>
              <p:cNvPr id="11" name="Ink 10">
                <a:extLst>
                  <a:ext uri="{FF2B5EF4-FFF2-40B4-BE49-F238E27FC236}">
                    <a16:creationId xmlns:a16="http://schemas.microsoft.com/office/drawing/2014/main" id="{71A290DB-7E9F-4F0C-A350-8BA5F45FF6D9}"/>
                  </a:ext>
                </a:extLst>
              </p:cNvPr>
              <p:cNvPicPr/>
              <p:nvPr/>
            </p:nvPicPr>
            <p:blipFill>
              <a:blip r:embed="rId18"/>
              <a:stretch>
                <a:fillRect/>
              </a:stretch>
            </p:blipFill>
            <p:spPr>
              <a:xfrm>
                <a:off x="5464960" y="4666079"/>
                <a:ext cx="1249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2C4A696-02CB-42F8-A99B-A9F039D0FF24}"/>
                  </a:ext>
                </a:extLst>
              </p14:cNvPr>
              <p14:cNvContentPartPr/>
              <p14:nvPr/>
            </p14:nvContentPartPr>
            <p14:xfrm>
              <a:off x="6007120" y="4666079"/>
              <a:ext cx="129960" cy="181080"/>
            </p14:xfrm>
          </p:contentPart>
        </mc:Choice>
        <mc:Fallback xmlns="">
          <p:pic>
            <p:nvPicPr>
              <p:cNvPr id="12" name="Ink 11">
                <a:extLst>
                  <a:ext uri="{FF2B5EF4-FFF2-40B4-BE49-F238E27FC236}">
                    <a16:creationId xmlns:a16="http://schemas.microsoft.com/office/drawing/2014/main" id="{92C4A696-02CB-42F8-A99B-A9F039D0FF24}"/>
                  </a:ext>
                </a:extLst>
              </p:cNvPr>
              <p:cNvPicPr/>
              <p:nvPr/>
            </p:nvPicPr>
            <p:blipFill>
              <a:blip r:embed="rId20"/>
              <a:stretch>
                <a:fillRect/>
              </a:stretch>
            </p:blipFill>
            <p:spPr>
              <a:xfrm>
                <a:off x="5998120" y="4657079"/>
                <a:ext cx="147600" cy="198720"/>
              </a:xfrm>
              <a:prstGeom prst="rect">
                <a:avLst/>
              </a:prstGeom>
            </p:spPr>
          </p:pic>
        </mc:Fallback>
      </mc:AlternateContent>
      <p:grpSp>
        <p:nvGrpSpPr>
          <p:cNvPr id="15" name="Group 14">
            <a:extLst>
              <a:ext uri="{FF2B5EF4-FFF2-40B4-BE49-F238E27FC236}">
                <a16:creationId xmlns:a16="http://schemas.microsoft.com/office/drawing/2014/main" id="{8F17D2B1-06C5-44BB-A396-1B3AE4836D99}"/>
              </a:ext>
            </a:extLst>
          </p:cNvPr>
          <p:cNvGrpSpPr/>
          <p:nvPr/>
        </p:nvGrpSpPr>
        <p:grpSpPr>
          <a:xfrm>
            <a:off x="6494920" y="4664999"/>
            <a:ext cx="264240" cy="169920"/>
            <a:chOff x="6494920" y="4664999"/>
            <a:chExt cx="264240" cy="169920"/>
          </a:xfrm>
        </p:grpSpPr>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9198B569-A9E0-49E9-84DB-F65C87AC1B86}"/>
                    </a:ext>
                  </a:extLst>
                </p14:cNvPr>
                <p14:cNvContentPartPr/>
                <p14:nvPr/>
              </p14:nvContentPartPr>
              <p14:xfrm>
                <a:off x="6494920" y="4664999"/>
                <a:ext cx="231840" cy="169920"/>
              </p14:xfrm>
            </p:contentPart>
          </mc:Choice>
          <mc:Fallback xmlns="">
            <p:pic>
              <p:nvPicPr>
                <p:cNvPr id="13" name="Ink 12">
                  <a:extLst>
                    <a:ext uri="{FF2B5EF4-FFF2-40B4-BE49-F238E27FC236}">
                      <a16:creationId xmlns:a16="http://schemas.microsoft.com/office/drawing/2014/main" id="{9198B569-A9E0-49E9-84DB-F65C87AC1B86}"/>
                    </a:ext>
                  </a:extLst>
                </p:cNvPr>
                <p:cNvPicPr/>
                <p:nvPr/>
              </p:nvPicPr>
              <p:blipFill>
                <a:blip r:embed="rId22"/>
                <a:stretch>
                  <a:fillRect/>
                </a:stretch>
              </p:blipFill>
              <p:spPr>
                <a:xfrm>
                  <a:off x="6486280" y="4656359"/>
                  <a:ext cx="249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D0B3E5E2-8E72-4B13-84C6-68B399B8652D}"/>
                    </a:ext>
                  </a:extLst>
                </p14:cNvPr>
                <p14:cNvContentPartPr/>
                <p14:nvPr/>
              </p14:nvContentPartPr>
              <p14:xfrm>
                <a:off x="6608320" y="4750679"/>
                <a:ext cx="150840" cy="10080"/>
              </p14:xfrm>
            </p:contentPart>
          </mc:Choice>
          <mc:Fallback xmlns="">
            <p:pic>
              <p:nvPicPr>
                <p:cNvPr id="14" name="Ink 13">
                  <a:extLst>
                    <a:ext uri="{FF2B5EF4-FFF2-40B4-BE49-F238E27FC236}">
                      <a16:creationId xmlns:a16="http://schemas.microsoft.com/office/drawing/2014/main" id="{D0B3E5E2-8E72-4B13-84C6-68B399B8652D}"/>
                    </a:ext>
                  </a:extLst>
                </p:cNvPr>
                <p:cNvPicPr/>
                <p:nvPr/>
              </p:nvPicPr>
              <p:blipFill>
                <a:blip r:embed="rId24"/>
                <a:stretch>
                  <a:fillRect/>
                </a:stretch>
              </p:blipFill>
              <p:spPr>
                <a:xfrm>
                  <a:off x="6599320" y="4741679"/>
                  <a:ext cx="168480" cy="2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28557396-0A6D-4322-AF52-BE085B8B0D68}"/>
                  </a:ext>
                </a:extLst>
              </p14:cNvPr>
              <p14:cNvContentPartPr/>
              <p14:nvPr/>
            </p14:nvContentPartPr>
            <p14:xfrm>
              <a:off x="65680" y="4402199"/>
              <a:ext cx="360" cy="360"/>
            </p14:xfrm>
          </p:contentPart>
        </mc:Choice>
        <mc:Fallback xmlns="">
          <p:pic>
            <p:nvPicPr>
              <p:cNvPr id="16" name="Ink 15">
                <a:extLst>
                  <a:ext uri="{FF2B5EF4-FFF2-40B4-BE49-F238E27FC236}">
                    <a16:creationId xmlns:a16="http://schemas.microsoft.com/office/drawing/2014/main" id="{28557396-0A6D-4322-AF52-BE085B8B0D68}"/>
                  </a:ext>
                </a:extLst>
              </p:cNvPr>
              <p:cNvPicPr/>
              <p:nvPr/>
            </p:nvPicPr>
            <p:blipFill>
              <a:blip r:embed="rId26"/>
              <a:stretch>
                <a:fillRect/>
              </a:stretch>
            </p:blipFill>
            <p:spPr>
              <a:xfrm>
                <a:off x="57040" y="4393559"/>
                <a:ext cx="18000" cy="1800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722AEF2-830C-4691-ACB5-B339628CE10F}"/>
                  </a:ext>
                </a:extLst>
              </p:cNvPr>
              <p:cNvSpPr txBox="1"/>
              <p:nvPr/>
            </p:nvSpPr>
            <p:spPr>
              <a:xfrm>
                <a:off x="1003836" y="5946797"/>
                <a:ext cx="7366269"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latin typeface="Cambria Math" panose="02040503050406030204" pitchFamily="18" charset="0"/>
                            </a:rPr>
                          </m:ctrlPr>
                        </m:sSubPr>
                        <m:e>
                          <m:r>
                            <a:rPr lang="el-GR" sz="1800" i="1" dirty="0" smtClean="0">
                              <a:latin typeface="Cambria Math" panose="02040503050406030204" pitchFamily="18" charset="0"/>
                            </a:rPr>
                            <m:t>𝜏</m:t>
                          </m:r>
                        </m:e>
                        <m:sub>
                          <m:r>
                            <a:rPr lang="en-US" sz="1800" b="0" i="1" dirty="0" smtClean="0">
                              <a:latin typeface="Cambria Math" panose="02040503050406030204" pitchFamily="18" charset="0"/>
                            </a:rPr>
                            <m:t>2</m:t>
                          </m:r>
                        </m:sub>
                      </m:sSub>
                      <m:r>
                        <a:rPr lang="en-US" sz="1800" i="1" dirty="0" smtClean="0">
                          <a:latin typeface="Cambria Math" panose="02040503050406030204" pitchFamily="18" charset="0"/>
                        </a:rPr>
                        <m:t> =</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
                            <a:rPr lang="en-US" sz="1800" b="0" i="1" dirty="0" smtClean="0">
                              <a:latin typeface="Cambria Math" panose="02040503050406030204" pitchFamily="18" charset="0"/>
                            </a:rPr>
                            <m:t>2</m:t>
                          </m:r>
                        </m:den>
                      </m:f>
                      <m:r>
                        <a:rPr lang="en-US" sz="1800" b="0" i="1" dirty="0" smtClean="0">
                          <a:latin typeface="Cambria Math" panose="02040503050406030204" pitchFamily="18" charset="0"/>
                        </a:rPr>
                        <m:t>8</m:t>
                      </m:r>
                      <m:r>
                        <a:rPr lang="en-US" sz="1800" i="1" dirty="0" smtClean="0">
                          <a:latin typeface="Cambria Math" panose="02040503050406030204" pitchFamily="18" charset="0"/>
                        </a:rPr>
                        <m:t> + </m:t>
                      </m:r>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1</m:t>
                          </m:r>
                          <m:r>
                            <a:rPr lang="en-US" sz="1800" i="1" dirty="0" smtClean="0">
                              <a:latin typeface="Cambria Math" panose="02040503050406030204" pitchFamily="18" charset="0"/>
                            </a:rPr>
                            <m:t> −</m:t>
                          </m:r>
                          <m:r>
                            <a:rPr lang="en-US" sz="1800" b="0" i="1" dirty="0" smtClean="0">
                              <a:latin typeface="Cambria Math" panose="02040503050406030204" pitchFamily="18" charset="0"/>
                            </a:rPr>
                            <m:t>0</m:t>
                          </m:r>
                          <m:r>
                            <a:rPr lang="en-US" sz="1800" b="0" i="1" dirty="0" smtClean="0">
                              <a:latin typeface="Cambria Math" panose="02040503050406030204" pitchFamily="18" charset="0"/>
                            </a:rPr>
                            <m:t>.</m:t>
                          </m:r>
                          <m:r>
                            <a:rPr lang="en-US" sz="1800" b="0" i="1" dirty="0" smtClean="0">
                              <a:latin typeface="Cambria Math" panose="02040503050406030204" pitchFamily="18" charset="0"/>
                            </a:rPr>
                            <m:t>5</m:t>
                          </m:r>
                        </m:e>
                      </m:d>
                      <m:r>
                        <a:rPr lang="en-US" sz="1800" b="0" i="1" dirty="0" smtClean="0">
                          <a:latin typeface="Cambria Math" panose="02040503050406030204" pitchFamily="18" charset="0"/>
                        </a:rPr>
                        <m:t>0</m:t>
                      </m:r>
                      <m:r>
                        <a:rPr lang="en-US" sz="1800" b="0" i="1" dirty="0" smtClean="0">
                          <a:latin typeface="Cambria Math" panose="02040503050406030204" pitchFamily="18" charset="0"/>
                        </a:rPr>
                        <m:t>.</m:t>
                      </m:r>
                      <m:r>
                        <a:rPr lang="en-US" sz="1800" b="0" i="1" dirty="0" smtClean="0">
                          <a:latin typeface="Cambria Math" panose="02040503050406030204" pitchFamily="18" charset="0"/>
                        </a:rPr>
                        <m:t>5</m:t>
                      </m:r>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𝑡</m:t>
                          </m:r>
                        </m:e>
                        <m:sub>
                          <m:r>
                            <a:rPr lang="en-US" sz="1800" b="0" i="1" dirty="0" smtClean="0">
                              <a:latin typeface="Cambria Math" panose="02040503050406030204" pitchFamily="18" charset="0"/>
                            </a:rPr>
                            <m:t>0</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4</m:t>
                      </m:r>
                      <m:r>
                        <a:rPr lang="en-US" sz="1800" b="0" i="1" dirty="0" smtClean="0">
                          <a:latin typeface="Cambria Math" panose="02040503050406030204" pitchFamily="18" charset="0"/>
                        </a:rPr>
                        <m:t>+</m:t>
                      </m:r>
                      <m:r>
                        <a:rPr lang="en-US" sz="1800" b="0" i="1" dirty="0" smtClean="0">
                          <a:latin typeface="Cambria Math" panose="02040503050406030204" pitchFamily="18" charset="0"/>
                        </a:rPr>
                        <m:t>0</m:t>
                      </m:r>
                      <m:r>
                        <a:rPr lang="en-US" sz="1800" b="0" i="1" dirty="0" smtClean="0">
                          <a:latin typeface="Cambria Math" panose="02040503050406030204" pitchFamily="18" charset="0"/>
                        </a:rPr>
                        <m:t>.</m:t>
                      </m:r>
                      <m:r>
                        <a:rPr lang="en-US" sz="1800" b="0" i="1" dirty="0" smtClean="0">
                          <a:latin typeface="Cambria Math" panose="02040503050406030204" pitchFamily="18" charset="0"/>
                        </a:rPr>
                        <m:t>25</m:t>
                      </m:r>
                      <m:r>
                        <a:rPr lang="en-US" sz="1800" b="0" i="1" dirty="0" smtClean="0">
                          <a:latin typeface="Cambria Math" panose="02040503050406030204" pitchFamily="18" charset="0"/>
                        </a:rPr>
                        <m:t>∗</m:t>
                      </m:r>
                      <m:r>
                        <a:rPr lang="en-US" sz="1800" b="0" i="1" dirty="0" smtClean="0">
                          <a:latin typeface="Cambria Math" panose="02040503050406030204" pitchFamily="18" charset="0"/>
                        </a:rPr>
                        <m:t>10</m:t>
                      </m:r>
                      <m:r>
                        <a:rPr lang="en-US" sz="1800" b="0" i="1" dirty="0" smtClean="0">
                          <a:latin typeface="Cambria Math" panose="02040503050406030204" pitchFamily="18" charset="0"/>
                        </a:rPr>
                        <m:t>=</m:t>
                      </m:r>
                      <m:r>
                        <a:rPr lang="en-US" sz="1800" b="0" i="1" dirty="0" smtClean="0">
                          <a:latin typeface="Cambria Math" panose="02040503050406030204" pitchFamily="18" charset="0"/>
                        </a:rPr>
                        <m:t>6</m:t>
                      </m:r>
                      <m:r>
                        <a:rPr lang="en-US" sz="1800" b="0" i="1" dirty="0" smtClean="0">
                          <a:latin typeface="Cambria Math" panose="02040503050406030204" pitchFamily="18" charset="0"/>
                        </a:rPr>
                        <m:t>.</m:t>
                      </m:r>
                      <m:r>
                        <a:rPr lang="en-US" sz="1800" b="0" i="1" dirty="0" smtClean="0">
                          <a:latin typeface="Cambria Math" panose="02040503050406030204" pitchFamily="18" charset="0"/>
                        </a:rPr>
                        <m:t>5</m:t>
                      </m:r>
                    </m:oMath>
                  </m:oMathPara>
                </a14:m>
                <a:endParaRPr lang="en-US" altLang="en-US" baseline="0" dirty="0">
                  <a:latin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6722AEF2-830C-4691-ACB5-B339628CE10F}"/>
                  </a:ext>
                </a:extLst>
              </p:cNvPr>
              <p:cNvSpPr txBox="1">
                <a:spLocks noRot="1" noChangeAspect="1" noMove="1" noResize="1" noEditPoints="1" noAdjustHandles="1" noChangeArrowheads="1" noChangeShapeType="1" noTextEdit="1"/>
              </p:cNvSpPr>
              <p:nvPr/>
            </p:nvSpPr>
            <p:spPr>
              <a:xfrm>
                <a:off x="1003836" y="5946797"/>
                <a:ext cx="7366269" cy="610936"/>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B57F23-2EB9-4017-B892-1ABA62E4C401}"/>
                  </a:ext>
                </a:extLst>
              </p:cNvPr>
              <p:cNvSpPr txBox="1"/>
              <p:nvPr/>
            </p:nvSpPr>
            <p:spPr>
              <a:xfrm>
                <a:off x="1003836" y="5671655"/>
                <a:ext cx="7737848" cy="4069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latin typeface="Cambria Math" panose="02040503050406030204" pitchFamily="18" charset="0"/>
                            </a:rPr>
                          </m:ctrlPr>
                        </m:sSubPr>
                        <m:e>
                          <m:r>
                            <a:rPr lang="el-GR" sz="1800" i="1" dirty="0" smtClean="0">
                              <a:latin typeface="Cambria Math" panose="02040503050406030204" pitchFamily="18" charset="0"/>
                            </a:rPr>
                            <m:t>𝜏</m:t>
                          </m:r>
                        </m:e>
                        <m:sub>
                          <m:r>
                            <a:rPr lang="en-US" sz="1800" i="1" dirty="0" smtClean="0">
                              <a:latin typeface="Cambria Math" panose="02040503050406030204" pitchFamily="18" charset="0"/>
                            </a:rPr>
                            <m:t>𝑛</m:t>
                          </m:r>
                          <m:r>
                            <a:rPr lang="en-US" sz="1800" b="0" i="1" dirty="0" smtClean="0">
                              <a:latin typeface="Cambria Math" panose="02040503050406030204" pitchFamily="18" charset="0"/>
                            </a:rPr>
                            <m:t>+</m:t>
                          </m:r>
                          <m:r>
                            <a:rPr lang="en-US" sz="1800" b="0" i="1" dirty="0" smtClean="0">
                              <a:latin typeface="Cambria Math" panose="02040503050406030204" pitchFamily="18" charset="0"/>
                            </a:rPr>
                            <m:t>1</m:t>
                          </m:r>
                        </m:sub>
                      </m:sSub>
                      <m:r>
                        <a:rPr lang="en-US" sz="1800" i="1" dirty="0" smtClean="0">
                          <a:latin typeface="Cambria Math" panose="02040503050406030204" pitchFamily="18" charset="0"/>
                        </a:rPr>
                        <m:t> = </m:t>
                      </m:r>
                      <m:r>
                        <a:rPr lang="el-GR" sz="1800" i="1" dirty="0" smtClean="0">
                          <a:latin typeface="Cambria Math" panose="02040503050406030204" pitchFamily="18" charset="0"/>
                        </a:rPr>
                        <m:t>𝛼</m:t>
                      </m:r>
                      <m:sSub>
                        <m:sSubPr>
                          <m:ctrlPr>
                            <a:rPr lang="en-US" sz="1800" i="1" dirty="0" err="1" smtClean="0">
                              <a:latin typeface="Cambria Math" panose="02040503050406030204" pitchFamily="18" charset="0"/>
                            </a:rPr>
                          </m:ctrlPr>
                        </m:sSubPr>
                        <m:e>
                          <m:r>
                            <a:rPr lang="en-US" sz="1800" i="1" dirty="0" err="1" smtClean="0">
                              <a:latin typeface="Cambria Math" panose="02040503050406030204" pitchFamily="18" charset="0"/>
                            </a:rPr>
                            <m:t>𝑡</m:t>
                          </m:r>
                        </m:e>
                        <m:sub>
                          <m:r>
                            <a:rPr lang="en-US" sz="1800" i="1" dirty="0" err="1" smtClean="0">
                              <a:latin typeface="Cambria Math" panose="02040503050406030204" pitchFamily="18" charset="0"/>
                            </a:rPr>
                            <m:t>𝑛</m:t>
                          </m:r>
                        </m:sub>
                      </m:sSub>
                      <m:r>
                        <a:rPr lang="en-US" sz="1800" i="1" dirty="0" smtClean="0">
                          <a:latin typeface="Cambria Math" panose="02040503050406030204" pitchFamily="18" charset="0"/>
                        </a:rPr>
                        <m:t> + </m:t>
                      </m:r>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1</m:t>
                          </m:r>
                          <m:r>
                            <a:rPr lang="en-US" sz="1800" i="1" dirty="0" smtClean="0">
                              <a:latin typeface="Cambria Math" panose="02040503050406030204" pitchFamily="18" charset="0"/>
                            </a:rPr>
                            <m:t> − </m:t>
                          </m:r>
                          <m:r>
                            <a:rPr lang="el-GR" sz="1800" i="1" dirty="0" smtClean="0">
                              <a:latin typeface="Cambria Math" panose="02040503050406030204" pitchFamily="18" charset="0"/>
                            </a:rPr>
                            <m:t>𝛼</m:t>
                          </m:r>
                        </m:e>
                      </m:d>
                      <m:r>
                        <a:rPr lang="el-GR" sz="1800" i="1" dirty="0" smtClean="0">
                          <a:latin typeface="Cambria Math" panose="02040503050406030204" pitchFamily="18" charset="0"/>
                        </a:rPr>
                        <m:t>𝛼</m:t>
                      </m:r>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𝑡</m:t>
                          </m:r>
                        </m:e>
                        <m:sub>
                          <m:r>
                            <a:rPr lang="en-US" sz="1800" b="0" i="1" dirty="0" smtClean="0">
                              <a:latin typeface="Cambria Math" panose="02040503050406030204" pitchFamily="18" charset="0"/>
                            </a:rPr>
                            <m:t>𝑛</m:t>
                          </m:r>
                          <m:r>
                            <a:rPr lang="en-US" sz="1800" b="0" i="1" dirty="0" smtClean="0">
                              <a:latin typeface="Cambria Math" panose="02040503050406030204" pitchFamily="18" charset="0"/>
                            </a:rPr>
                            <m:t>−</m:t>
                          </m:r>
                          <m:r>
                            <a:rPr lang="en-US" sz="1800" b="0" i="1" dirty="0" smtClean="0">
                              <a:latin typeface="Cambria Math" panose="02040503050406030204" pitchFamily="18" charset="0"/>
                            </a:rPr>
                            <m:t>1</m:t>
                          </m:r>
                        </m:sub>
                      </m:sSub>
                      <m:r>
                        <a:rPr lang="en-US" sz="1800" i="1" dirty="0" smtClean="0">
                          <a:latin typeface="Cambria Math" panose="02040503050406030204" pitchFamily="18" charset="0"/>
                        </a:rPr>
                        <m:t> +···+ </m:t>
                      </m:r>
                      <m:sSup>
                        <m:sSupPr>
                          <m:ctrlPr>
                            <a:rPr lang="en-US" sz="1800" b="0" i="1" dirty="0" smtClean="0">
                              <a:latin typeface="Cambria Math" panose="02040503050406030204" pitchFamily="18" charset="0"/>
                            </a:rPr>
                          </m:ctrlPr>
                        </m:sSupPr>
                        <m:e>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1</m:t>
                              </m:r>
                              <m:r>
                                <a:rPr lang="en-US" sz="1800" i="1" dirty="0" smtClean="0">
                                  <a:latin typeface="Cambria Math" panose="02040503050406030204" pitchFamily="18" charset="0"/>
                                </a:rPr>
                                <m:t> − </m:t>
                              </m:r>
                              <m:r>
                                <a:rPr lang="el-GR" sz="1800" i="1" dirty="0" smtClean="0">
                                  <a:latin typeface="Cambria Math" panose="02040503050406030204" pitchFamily="18" charset="0"/>
                                </a:rPr>
                                <m:t>𝛼</m:t>
                              </m:r>
                            </m:e>
                          </m:d>
                        </m:e>
                        <m:sup>
                          <m:r>
                            <a:rPr lang="en-US" sz="1800" b="0" i="1" dirty="0" smtClean="0">
                              <a:latin typeface="Cambria Math" panose="02040503050406030204" pitchFamily="18" charset="0"/>
                            </a:rPr>
                            <m:t>𝑗</m:t>
                          </m:r>
                        </m:sup>
                      </m:sSup>
                      <m:r>
                        <a:rPr lang="el-GR" sz="1800" i="1" dirty="0" smtClean="0">
                          <a:latin typeface="Cambria Math" panose="02040503050406030204" pitchFamily="18" charset="0"/>
                        </a:rPr>
                        <m:t> </m:t>
                      </m:r>
                      <m:r>
                        <a:rPr lang="el-GR" sz="1800" i="1" dirty="0" smtClean="0">
                          <a:latin typeface="Cambria Math" panose="02040503050406030204" pitchFamily="18" charset="0"/>
                        </a:rPr>
                        <m:t>𝛼</m:t>
                      </m:r>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i="1" dirty="0" err="1" smtClean="0">
                              <a:latin typeface="Cambria Math" panose="02040503050406030204" pitchFamily="18" charset="0"/>
                            </a:rPr>
                            <m:t>𝑡</m:t>
                          </m:r>
                        </m:e>
                        <m:sub>
                          <m:r>
                            <a:rPr lang="en-US" sz="1800" i="1" dirty="0" err="1" smtClean="0">
                              <a:latin typeface="Cambria Math" panose="02040503050406030204" pitchFamily="18" charset="0"/>
                            </a:rPr>
                            <m:t>𝑛</m:t>
                          </m:r>
                          <m:r>
                            <a:rPr lang="en-US" sz="1800" b="0" i="1" dirty="0" smtClean="0">
                              <a:latin typeface="Cambria Math" panose="02040503050406030204" pitchFamily="18" charset="0"/>
                            </a:rPr>
                            <m:t>−</m:t>
                          </m:r>
                          <m:r>
                            <a:rPr lang="en-US" sz="1800" b="0" i="1" dirty="0" smtClean="0">
                              <a:latin typeface="Cambria Math" panose="02040503050406030204" pitchFamily="18" charset="0"/>
                            </a:rPr>
                            <m:t>𝑗</m:t>
                          </m:r>
                        </m:sub>
                      </m:sSub>
                    </m:oMath>
                  </m:oMathPara>
                </a14:m>
                <a:endParaRPr lang="en-US" dirty="0"/>
              </a:p>
            </p:txBody>
          </p:sp>
        </mc:Choice>
        <mc:Fallback xmlns="">
          <p:sp>
            <p:nvSpPr>
              <p:cNvPr id="21" name="TextBox 20">
                <a:extLst>
                  <a:ext uri="{FF2B5EF4-FFF2-40B4-BE49-F238E27FC236}">
                    <a16:creationId xmlns:a16="http://schemas.microsoft.com/office/drawing/2014/main" id="{B3B57F23-2EB9-4017-B892-1ABA62E4C401}"/>
                  </a:ext>
                </a:extLst>
              </p:cNvPr>
              <p:cNvSpPr txBox="1">
                <a:spLocks noRot="1" noChangeAspect="1" noMove="1" noResize="1" noEditPoints="1" noAdjustHandles="1" noChangeArrowheads="1" noChangeShapeType="1" noTextEdit="1"/>
              </p:cNvSpPr>
              <p:nvPr/>
            </p:nvSpPr>
            <p:spPr>
              <a:xfrm>
                <a:off x="1003836" y="5671655"/>
                <a:ext cx="7737848" cy="406906"/>
              </a:xfrm>
              <a:prstGeom prst="rect">
                <a:avLst/>
              </a:prstGeom>
              <a:blipFill>
                <a:blip r:embed="rId28"/>
                <a:stretch>
                  <a:fillRect b="-7463"/>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200349" y="129252"/>
            <a:ext cx="7709971" cy="576262"/>
          </a:xfrm>
        </p:spPr>
        <p:txBody>
          <a:bodyPr/>
          <a:lstStyle/>
          <a:p>
            <a:pPr eaLnBrk="1" hangingPunct="1"/>
            <a:r>
              <a:rPr lang="en-US" altLang="en-US" sz="2800" dirty="0"/>
              <a:t>Shortest Remaining Time First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499621" y="1139969"/>
            <a:ext cx="8286160" cy="4345509"/>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غیرانحصاری</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با</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SJN (Shortest Job Next)</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هر زمان که یک فرایند جدید وارد صف آماده می‌شود، تصمیم‌گیری در مورد اینکه کدام فرایند را زمان‌بندی کند، با استفاده از الگوریتم</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SJN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انجام می‌شود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مقایسه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SRT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SJN</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آیا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SRT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نظر حداقل میانگین زمان انتظار برای مجموعه‌ای از فرایندهای خاص، «بهینه‌تر» 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SJN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5264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lgn="r" rtl="1">
              <a:tabLst>
                <a:tab pos="1601312" algn="ctr"/>
                <a:tab pos="3252629" algn="ctr"/>
                <a:tab pos="5141754" algn="ctr"/>
              </a:tabLst>
              <a:defRPr/>
            </a:pP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 اضافه کردن مفاهیم تغییر زمان‌ورود و غیرانحصاری بودن:</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l">
              <a:tabLst>
                <a:tab pos="1601312" algn="ctr"/>
                <a:tab pos="3252629" algn="ctr"/>
                <a:tab pos="5141754" algn="ctr"/>
              </a:tabLst>
              <a:defRPr/>
            </a:pPr>
            <a:r>
              <a:rPr lang="en-US" altLang="en-US" dirty="0">
                <a:cs typeface="ＭＳ Ｐゴシック" charset="-128"/>
              </a:rPr>
              <a:t>	                </a:t>
            </a:r>
            <a:r>
              <a:rPr lang="en-US" altLang="en-US" u="sng" dirty="0">
                <a:cs typeface="ＭＳ Ｐゴシック" charset="-128"/>
              </a:rPr>
              <a:t>Process</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  </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F7C3638-2035-445C-933D-81B85504E7CF}"/>
              </a:ext>
            </a:extLst>
          </p:cNvPr>
          <p:cNvSpPr txBox="1"/>
          <p:nvPr/>
        </p:nvSpPr>
        <p:spPr>
          <a:xfrm>
            <a:off x="338223" y="5208705"/>
            <a:ext cx="8635504" cy="369332"/>
          </a:xfrm>
          <a:prstGeom prst="rect">
            <a:avLst/>
          </a:prstGeom>
          <a:noFill/>
        </p:spPr>
        <p:txBody>
          <a:bodyPr wrap="square">
            <a:spAutoFit/>
          </a:bodyPr>
          <a:lstStyle/>
          <a:p>
            <a:pPr>
              <a:tabLst>
                <a:tab pos="1601312" algn="ctr"/>
                <a:tab pos="3252629" algn="ctr"/>
                <a:tab pos="5141754" algn="ctr"/>
              </a:tabLst>
              <a:defRPr/>
            </a:pPr>
            <a:r>
              <a:rPr lang="en-US" altLang="en-US" dirty="0">
                <a:cs typeface="ＭＳ Ｐゴシック" charset="-128"/>
              </a:rPr>
              <a:t>Average waiting time = [(10-1)+(1-1)+(17-2)+(5-3)]/4 = 26/4 = 6.5</a:t>
            </a:r>
          </a:p>
        </p:txBody>
      </p:sp>
      <p:sp>
        <p:nvSpPr>
          <p:cNvPr id="7" name="TextBox 6">
            <a:extLst>
              <a:ext uri="{FF2B5EF4-FFF2-40B4-BE49-F238E27FC236}">
                <a16:creationId xmlns:a16="http://schemas.microsoft.com/office/drawing/2014/main" id="{A9423A14-B874-4663-90E5-00BCDBAEE868}"/>
              </a:ext>
            </a:extLst>
          </p:cNvPr>
          <p:cNvSpPr txBox="1"/>
          <p:nvPr/>
        </p:nvSpPr>
        <p:spPr>
          <a:xfrm>
            <a:off x="1904599" y="5935831"/>
            <a:ext cx="4877602" cy="923330"/>
          </a:xfrm>
          <a:prstGeom prst="rect">
            <a:avLst/>
          </a:prstGeom>
          <a:noFill/>
        </p:spPr>
        <p:txBody>
          <a:bodyPr wrap="square">
            <a:spAutoFit/>
          </a:bodyPr>
          <a:lstStyle/>
          <a:p>
            <a:pPr algn="r"/>
            <a:r>
              <a:rPr lang="fa-IR" b="1" i="0" dirty="0">
                <a:solidFill>
                  <a:srgbClr val="1C1917"/>
                </a:solidFill>
                <a:effectLst/>
                <a:latin typeface="Vazirmatn"/>
                <a:cs typeface="B Nazanin" panose="00000400000000000000" pitchFamily="2" charset="-78"/>
              </a:rPr>
              <a:t>زمان انتظار: زمان سرویس - زمان رسیدن</a:t>
            </a:r>
          </a:p>
          <a:p>
            <a:pPr algn="r"/>
            <a:r>
              <a:rPr lang="fa-IR" b="1" dirty="0">
                <a:solidFill>
                  <a:srgbClr val="1C1917"/>
                </a:solidFill>
                <a:latin typeface="Vazirmatn"/>
                <a:cs typeface="B Nazanin" panose="00000400000000000000" pitchFamily="2" charset="-78"/>
              </a:rPr>
              <a:t>زمان پاسخ:  زمان پایان اجرا-زمان ورود به سیستم </a:t>
            </a:r>
          </a:p>
          <a:p>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F4EFE675-CCDB-4F6A-BE42-2B3BC08CDA43}"/>
              </a:ext>
            </a:extLst>
          </p:cNvPr>
          <p:cNvSpPr txBox="1"/>
          <p:nvPr/>
        </p:nvSpPr>
        <p:spPr>
          <a:xfrm>
            <a:off x="338223" y="5624512"/>
            <a:ext cx="9623924" cy="369332"/>
          </a:xfrm>
          <a:prstGeom prst="rect">
            <a:avLst/>
          </a:prstGeom>
          <a:noFill/>
        </p:spPr>
        <p:txBody>
          <a:bodyPr wrap="square">
            <a:spAutoFit/>
          </a:bodyPr>
          <a:lstStyle/>
          <a:p>
            <a:pPr>
              <a:tabLst>
                <a:tab pos="1601312" algn="ctr"/>
                <a:tab pos="3252629" algn="ctr"/>
                <a:tab pos="5141754" algn="ctr"/>
              </a:tabLst>
              <a:defRPr/>
            </a:pPr>
            <a:r>
              <a:rPr lang="en-US" altLang="en-US" dirty="0">
                <a:cs typeface="ＭＳ Ｐゴシック" charset="-128"/>
              </a:rPr>
              <a:t>Average Response time = [(17-0)+(5-1)+(26-2)+(10-3)]/4 = 52/4 =13</a:t>
            </a:r>
          </a:p>
        </p:txBody>
      </p:sp>
    </p:spTree>
    <p:extLst>
      <p:ext uri="{BB962C8B-B14F-4D97-AF65-F5344CB8AC3E}">
        <p14:creationId xmlns:p14="http://schemas.microsoft.com/office/powerpoint/2010/main" val="2261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7891"/>
                                        </p:tgtEl>
                                        <p:attrNameLst>
                                          <p:attrName>style.visibility</p:attrName>
                                        </p:attrNameLst>
                                      </p:cBhvr>
                                      <p:to>
                                        <p:strVal val="visible"/>
                                      </p:to>
                                    </p:set>
                                    <p:animEffect transition="in" filter="fade">
                                      <p:cBhvr>
                                        <p:cTn id="10" dur="500"/>
                                        <p:tgtEl>
                                          <p:spTgt spid="378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mc:AlternateContent xmlns:mc="http://schemas.openxmlformats.org/markup-compatibility/2006" xmlns:a14="http://schemas.microsoft.com/office/drawing/2010/main">
        <mc:Choice Requires="a14">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301658" y="1018095"/>
                <a:ext cx="8566117" cy="5068380"/>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هر فرایند یک واحد کوچک زمان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 زمانی کوانتومی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اختصاص داده می‌شود که معمولا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۱۰۰</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بعد از گذشتن این زمان، فرایند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گرفته شده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به انتهای صف آماده اضافه می‌شود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 در صف آماده وجود داشته باشد و مقدار زمانی کوانتومی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باشد، هر فرایند </a:t>
                </a:r>
                <a14:m>
                  <m:oMath xmlns:m="http://schemas.openxmlformats.org/officeDocument/2006/math">
                    <m:f>
                      <m:fPr>
                        <m:ctrlPr>
                          <a:rPr lang="en-US" sz="2200" b="0" i="1" dirty="0" smtClean="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ctrlPr>
                      </m:fPr>
                      <m:num>
                        <m:r>
                          <a:rPr lang="en-US" sz="2200" b="0" i="1" dirty="0" smtClean="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1</m:t>
                        </m:r>
                      </m:num>
                      <m:den>
                        <m:r>
                          <a:rPr lang="en-US" sz="2200" b="0" i="1" dirty="0" smtClean="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𝑛</m:t>
                        </m:r>
                      </m:den>
                    </m:f>
                  </m:oMath>
                </a14:m>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زمان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به صورت بخش‌هایی با حداکثر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واحد زمانی در یک مرحله دریافت می‌کند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هیچ فرایندی بیش </a:t>
                </a:r>
                <a14:m>
                  <m:oMath xmlns:m="http://schemas.openxmlformats.org/officeDocument/2006/math">
                    <m:r>
                      <a:rPr lang="ar-SA" sz="2200" i="1" dirty="0" smtClean="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از</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 (</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𝑛</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1</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𝑞</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 </m:t>
                    </m:r>
                  </m:oMath>
                </a14:m>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واحد زمان منتظر نمی‌ماند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a:t>
                </a: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وقفه زمان‌سنج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هر واحد زمانی کوانتومی رخ می‌دهد تا فرایند بعدی زمان‌بندی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عملکرد</a:t>
                </a:r>
                <a:endParaRPr lang="en-US" sz="22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9938" name="Rectangle 3">
                <a:extLst>
                  <a:ext uri="{FF2B5EF4-FFF2-40B4-BE49-F238E27FC236}">
                    <a16:creationId xmlns:a16="http://schemas.microsoft.com/office/drawing/2014/main" id="{8A6C6617-67BF-4484-A025-320FA2994436}"/>
                  </a:ext>
                </a:extLst>
              </p:cNvPr>
              <p:cNvSpPr>
                <a:spLocks noGrp="1" noRot="1" noChangeAspect="1" noMove="1" noResize="1" noEditPoints="1" noAdjustHandles="1" noChangeArrowheads="1" noChangeShapeType="1" noTextEdit="1"/>
              </p:cNvSpPr>
              <p:nvPr>
                <p:ph type="body" idx="1"/>
              </p:nvPr>
            </p:nvSpPr>
            <p:spPr>
              <a:xfrm>
                <a:off x="301658" y="1018095"/>
                <a:ext cx="8566117" cy="5068380"/>
              </a:xfrm>
              <a:blipFill>
                <a:blip r:embed="rId3"/>
                <a:stretch>
                  <a:fillRect l="-213" t="-1083" r="-99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BA4EE86-5304-4BD5-BB82-4A64583BBB83}"/>
              </a:ext>
            </a:extLst>
          </p:cNvPr>
          <p:cNvSpPr txBox="1"/>
          <p:nvPr/>
        </p:nvSpPr>
        <p:spPr>
          <a:xfrm>
            <a:off x="457200" y="4221244"/>
            <a:ext cx="8410575" cy="1541448"/>
          </a:xfrm>
          <a:prstGeom prst="rect">
            <a:avLst/>
          </a:prstGeom>
          <a:noFill/>
        </p:spPr>
        <p:txBody>
          <a:bodyPr wrap="square">
            <a:spAutoFit/>
          </a:bodyPr>
          <a:lstStyle/>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بزرگ: شبیه به الگوریتم</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اولین درخواست، اولین سرویس</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کوچک: شبیه به الگوریتم</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RR</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indent="-342900" algn="r" rtl="1">
              <a:lnSpc>
                <a:spcPct val="107000"/>
              </a:lnSpc>
              <a:spcBef>
                <a:spcPts val="0"/>
              </a:spcBef>
              <a:spcAft>
                <a:spcPts val="800"/>
              </a:spcAft>
              <a:buFont typeface="Arial" panose="020B0604020202020204" pitchFamily="34" charset="0"/>
              <a:buChar char="•"/>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توجه داشته باشید که مقدار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باید نسبت به زمان جابجایی متن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(Context Switch)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بزرگ باشد، در غیر این صورت سربار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(Overhead)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سیستم عامل بالا می‌رود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sz="2000" dirty="0"/>
              <a:t>		</a:t>
            </a:r>
            <a:r>
              <a:rPr lang="en-US" altLang="en-US" sz="2000" u="sng" dirty="0"/>
              <a:t>Process</a:t>
            </a:r>
            <a:r>
              <a:rPr lang="en-US" altLang="en-US" sz="2000" dirty="0"/>
              <a:t>	</a:t>
            </a:r>
            <a:r>
              <a:rPr lang="en-US" altLang="en-US" sz="2000" u="sng" dirty="0"/>
              <a:t>Burst Time</a:t>
            </a:r>
          </a:p>
          <a:p>
            <a:pPr>
              <a:lnSpc>
                <a:spcPct val="90000"/>
              </a:lnSpc>
              <a:buFont typeface="Monotype Sorts" pitchFamily="-84" charset="2"/>
              <a:buNone/>
              <a:tabLst>
                <a:tab pos="2219325" algn="ctr"/>
                <a:tab pos="3994150" algn="ctr"/>
              </a:tabLst>
            </a:pPr>
            <a:r>
              <a:rPr lang="en-US" altLang="en-US" sz="2000" i="1" dirty="0"/>
              <a:t>		P</a:t>
            </a:r>
            <a:r>
              <a:rPr lang="en-US" altLang="en-US" sz="2000" i="1" baseline="-25000" dirty="0"/>
              <a:t>1	</a:t>
            </a:r>
            <a:r>
              <a:rPr lang="en-US" altLang="en-US" sz="2000" dirty="0"/>
              <a:t>24</a:t>
            </a:r>
          </a:p>
          <a:p>
            <a:pPr>
              <a:lnSpc>
                <a:spcPct val="90000"/>
              </a:lnSpc>
              <a:buFont typeface="Monotype Sorts" pitchFamily="-84" charset="2"/>
              <a:buNone/>
              <a:tabLst>
                <a:tab pos="2219325" algn="ctr"/>
                <a:tab pos="3994150" algn="ctr"/>
              </a:tabLst>
            </a:pPr>
            <a:r>
              <a:rPr lang="en-US" altLang="en-US" sz="2000" dirty="0"/>
              <a:t>		 </a:t>
            </a:r>
            <a:r>
              <a:rPr lang="en-US" altLang="en-US" sz="2000" i="1" dirty="0"/>
              <a:t>P</a:t>
            </a:r>
            <a:r>
              <a:rPr lang="en-US" altLang="en-US" sz="2000" i="1" baseline="-25000" dirty="0"/>
              <a:t>2	 </a:t>
            </a:r>
            <a:r>
              <a:rPr lang="en-US" altLang="en-US" sz="2000" dirty="0"/>
              <a:t>3</a:t>
            </a:r>
          </a:p>
          <a:p>
            <a:pPr>
              <a:lnSpc>
                <a:spcPct val="90000"/>
              </a:lnSpc>
              <a:buFont typeface="Monotype Sorts" pitchFamily="-84" charset="2"/>
              <a:buNone/>
              <a:tabLst>
                <a:tab pos="2219325" algn="ctr"/>
                <a:tab pos="3994150" algn="ctr"/>
              </a:tabLst>
            </a:pPr>
            <a:r>
              <a:rPr lang="en-US" altLang="en-US" sz="2000" dirty="0"/>
              <a:t>		 </a:t>
            </a:r>
            <a:r>
              <a:rPr lang="en-US" altLang="en-US" sz="2000" i="1" dirty="0"/>
              <a:t>P</a:t>
            </a:r>
            <a:r>
              <a:rPr lang="en-US" altLang="en-US" sz="2000" i="1" baseline="-25000" dirty="0"/>
              <a:t>3	</a:t>
            </a:r>
            <a:r>
              <a:rPr lang="en-US" altLang="en-US" sz="2000" dirty="0"/>
              <a:t>3	</a:t>
            </a:r>
          </a:p>
          <a:p>
            <a:pPr>
              <a:lnSpc>
                <a:spcPct val="90000"/>
              </a:lnSpc>
              <a:tabLst>
                <a:tab pos="2219325" algn="ctr"/>
                <a:tab pos="3994150" algn="ctr"/>
              </a:tabLst>
            </a:pPr>
            <a:r>
              <a:rPr lang="en-US" altLang="en-US" sz="2000" dirty="0"/>
              <a:t>The Gantt chart is: </a:t>
            </a:r>
            <a:br>
              <a:rPr lang="en-US" altLang="en-US" sz="2000" dirty="0"/>
            </a:br>
            <a:br>
              <a:rPr lang="en-US" altLang="en-US" sz="2000" dirty="0"/>
            </a:br>
            <a:br>
              <a:rPr lang="en-US" altLang="en-US" sz="2000" dirty="0"/>
            </a:br>
            <a:br>
              <a:rPr lang="en-US" altLang="en-US" sz="2000" dirty="0"/>
            </a:br>
            <a:endParaRPr lang="en-US" altLang="en-US" sz="2000" dirty="0"/>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کلی، میانگین زمان </a:t>
            </a:r>
            <a:r>
              <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rPr>
              <a:t>گردش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الگوریتم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RR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SJF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بیشتر است، اما زمان پاسخ بهتری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باید نسبت به زمان جابجایی متن بزرگ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 معمول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بین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۱۰۰</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جابجایی متن کمتر از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میکروثانیه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301658" y="1018095"/>
            <a:ext cx="8566117" cy="5068380"/>
          </a:xfrm>
        </p:spPr>
        <p:txBody>
          <a:bodyPr/>
          <a:lstStyle/>
          <a:p>
            <a:pPr algn="r" rtl="1"/>
            <a:r>
              <a:rPr lang="fa-IR" sz="2400" dirty="0">
                <a:cs typeface="B Nazanin" panose="00000400000000000000" pitchFamily="2" charset="-78"/>
              </a:rPr>
              <a:t>مزایای الگوریتم </a:t>
            </a:r>
            <a:r>
              <a:rPr lang="en-US" sz="2400" dirty="0">
                <a:cs typeface="B Nazanin" panose="00000400000000000000" pitchFamily="2" charset="-78"/>
              </a:rPr>
              <a:t>RR</a:t>
            </a:r>
          </a:p>
          <a:p>
            <a:pPr lvl="1" algn="r" rtl="1"/>
            <a:r>
              <a:rPr lang="fa-IR" sz="2400" dirty="0">
                <a:cs typeface="B Nazanin" panose="00000400000000000000" pitchFamily="2" charset="-78"/>
              </a:rPr>
              <a:t>تضمین زمان پاسخ مطلوب برای کارهای معمولی کوچک</a:t>
            </a:r>
          </a:p>
          <a:p>
            <a:pPr lvl="1" algn="r" rtl="1"/>
            <a:r>
              <a:rPr lang="fa-IR" sz="2400" dirty="0">
                <a:cs typeface="B Nazanin" panose="00000400000000000000" pitchFamily="2" charset="-78"/>
              </a:rPr>
              <a:t>نداشتن قحطی و گرسنگی در سیستم</a:t>
            </a:r>
          </a:p>
          <a:p>
            <a:pPr lvl="1" algn="r" rtl="1"/>
            <a:r>
              <a:rPr lang="fa-IR" sz="2400" dirty="0">
                <a:cs typeface="B Nazanin" panose="00000400000000000000" pitchFamily="2" charset="-78"/>
              </a:rPr>
              <a:t>سادگی اجرا</a:t>
            </a:r>
          </a:p>
          <a:p>
            <a:pPr lvl="1" algn="r" rtl="1"/>
            <a:r>
              <a:rPr lang="fa-IR" sz="2400" dirty="0">
                <a:cs typeface="B Nazanin" panose="00000400000000000000" pitchFamily="2" charset="-78"/>
              </a:rPr>
              <a:t>عملکرد عادلانه</a:t>
            </a:r>
          </a:p>
          <a:p>
            <a:pPr algn="r" rtl="1"/>
            <a:r>
              <a:rPr lang="fa-IR" sz="2400" dirty="0">
                <a:cs typeface="B Nazanin" panose="00000400000000000000" pitchFamily="2" charset="-78"/>
              </a:rPr>
              <a:t>معایب الگوریتم </a:t>
            </a:r>
            <a:r>
              <a:rPr lang="en-US" sz="2400" dirty="0">
                <a:cs typeface="B Nazanin" panose="00000400000000000000" pitchFamily="2" charset="-78"/>
              </a:rPr>
              <a:t>RR</a:t>
            </a:r>
            <a:r>
              <a:rPr lang="fa-IR" sz="2400" dirty="0">
                <a:cs typeface="B Nazanin" panose="00000400000000000000" pitchFamily="2" charset="-78"/>
              </a:rPr>
              <a:t> </a:t>
            </a:r>
            <a:r>
              <a:rPr lang="en-US" sz="2400" dirty="0">
                <a:cs typeface="B Nazanin" panose="00000400000000000000" pitchFamily="2" charset="-78"/>
              </a:rPr>
              <a:t> </a:t>
            </a:r>
            <a:r>
              <a:rPr lang="fa-IR" sz="2400" dirty="0">
                <a:cs typeface="B Nazanin" panose="00000400000000000000" pitchFamily="2" charset="-78"/>
              </a:rPr>
              <a:t>در سیستم عامل</a:t>
            </a:r>
            <a:endParaRPr lang="en-US" sz="2400" dirty="0">
              <a:cs typeface="B Nazanin" panose="00000400000000000000" pitchFamily="2" charset="-78"/>
            </a:endParaRPr>
          </a:p>
          <a:p>
            <a:pPr lvl="1" algn="r" rtl="1"/>
            <a:r>
              <a:rPr lang="fa-IR" sz="2400" dirty="0">
                <a:cs typeface="B Nazanin" panose="00000400000000000000" pitchFamily="2" charset="-78"/>
              </a:rPr>
              <a:t>انتخاب برهه زمانی (مدت زمان کوانتوم) یکی از معیارهای مشخص‌کننده عملکرد الگوریتم </a:t>
            </a:r>
            <a:r>
              <a:rPr lang="en-US" sz="2400" dirty="0">
                <a:cs typeface="B Nazanin" panose="00000400000000000000" pitchFamily="2" charset="-78"/>
              </a:rPr>
              <a:t>RR</a:t>
            </a:r>
            <a:r>
              <a:rPr lang="fa-IR" sz="2400" dirty="0">
                <a:cs typeface="B Nazanin" panose="00000400000000000000" pitchFamily="2" charset="-78"/>
              </a:rPr>
              <a:t> </a:t>
            </a:r>
            <a:r>
              <a:rPr lang="en-US" sz="2400" dirty="0">
                <a:cs typeface="B Nazanin" panose="00000400000000000000" pitchFamily="2" charset="-78"/>
              </a:rPr>
              <a:t> </a:t>
            </a:r>
            <a:r>
              <a:rPr lang="fa-IR" sz="2400" dirty="0">
                <a:cs typeface="B Nazanin" panose="00000400000000000000" pitchFamily="2" charset="-78"/>
              </a:rPr>
              <a:t>است. اگر کوانتوم زمانی خیلی کوچک باشد، توان عملیاتی (</a:t>
            </a:r>
            <a:r>
              <a:rPr lang="en-US" sz="2400" dirty="0">
                <a:cs typeface="B Nazanin" panose="00000400000000000000" pitchFamily="2" charset="-78"/>
              </a:rPr>
              <a:t>throughput </a:t>
            </a:r>
            <a:r>
              <a:rPr lang="fa-IR" sz="2400" dirty="0">
                <a:cs typeface="B Nazanin" panose="00000400000000000000" pitchFamily="2" charset="-78"/>
              </a:rPr>
              <a:t>سیستم عامل) کم خواهد شد.</a:t>
            </a:r>
          </a:p>
          <a:p>
            <a:pPr lvl="1" algn="r" rtl="1"/>
            <a:r>
              <a:rPr lang="fa-IR" sz="2400" dirty="0">
                <a:cs typeface="B Nazanin" panose="00000400000000000000" pitchFamily="2" charset="-78"/>
              </a:rPr>
              <a:t>سربار تعداد زیاد تعویض میان اجرای فرآیندها</a:t>
            </a:r>
          </a:p>
          <a:p>
            <a:pPr lvl="1" algn="r" rtl="1"/>
            <a:r>
              <a:rPr lang="fa-IR" sz="2400" dirty="0">
                <a:cs typeface="B Nazanin" panose="00000400000000000000" pitchFamily="2" charset="-78"/>
              </a:rPr>
              <a:t>میانگین زمان اجرای نسبتاً بالا در پردازش‌های طولانی</a:t>
            </a:r>
          </a:p>
          <a:p>
            <a:pPr algn="r" rtl="1"/>
            <a:endParaRPr lang="fa-IR" sz="2400" dirty="0">
              <a:cs typeface="B Nazanin" panose="00000400000000000000" pitchFamily="2" charset="-78"/>
            </a:endParaRPr>
          </a:p>
          <a:p>
            <a:pPr algn="r" rtl="1"/>
            <a:endParaRPr lang="fa-IR" sz="2400" b="0" i="0" dirty="0">
              <a:solidFill>
                <a:srgbClr val="3C4858"/>
              </a:solidFill>
              <a:effectLst/>
              <a:latin typeface="Roboto" panose="02000000000000000000" pitchFamily="2" charset="0"/>
              <a:cs typeface="B Nazanin" panose="00000400000000000000" pitchFamily="2" charset="-78"/>
            </a:endParaRPr>
          </a:p>
        </p:txBody>
      </p:sp>
    </p:spTree>
    <p:extLst>
      <p:ext uri="{BB962C8B-B14F-4D97-AF65-F5344CB8AC3E}">
        <p14:creationId xmlns:p14="http://schemas.microsoft.com/office/powerpoint/2010/main" val="1749609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218" y="1328866"/>
            <a:ext cx="5876268" cy="488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4463143" y="3354388"/>
            <a:ext cx="4506685"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342900" indent="-342900" algn="r" rtl="1">
              <a:spcBef>
                <a:spcPct val="0"/>
              </a:spcBef>
              <a:buClrTx/>
              <a:buSzTx/>
              <a:buFont typeface="Arial" panose="020B0604020202020204" pitchFamily="34" charset="0"/>
              <a:buChar char="•"/>
            </a:pPr>
            <a:r>
              <a:rPr kumimoji="0" lang="fa-IR" altLang="en-US" sz="2000" dirty="0">
                <a:latin typeface="Verdana" panose="020B0604030504040204" pitchFamily="34" charset="0"/>
                <a:cs typeface="B Nazanin" panose="00000400000000000000" pitchFamily="2" charset="-78"/>
              </a:rPr>
              <a:t>80 درصد انفجارهای پردازه</a:t>
            </a:r>
            <a:r>
              <a:rPr kumimoji="0" lang="en-US" altLang="en-US" sz="2000" dirty="0">
                <a:latin typeface="Verdana" panose="020B0604030504040204" pitchFamily="34" charset="0"/>
                <a:cs typeface="B Nazanin" panose="00000400000000000000" pitchFamily="2" charset="-78"/>
              </a:rPr>
              <a:t> </a:t>
            </a:r>
            <a:r>
              <a:rPr kumimoji="0" lang="fa-IR" altLang="en-US" sz="2000" dirty="0">
                <a:latin typeface="Verdana" panose="020B0604030504040204" pitchFamily="34" charset="0"/>
                <a:cs typeface="B Nazanin" panose="00000400000000000000" pitchFamily="2" charset="-78"/>
              </a:rPr>
              <a:t>باید کوتاهتر از </a:t>
            </a:r>
            <a:r>
              <a:rPr kumimoji="0" lang="en-US" altLang="en-US" sz="2000" dirty="0">
                <a:latin typeface="Verdana" panose="020B0604030504040204" pitchFamily="34" charset="0"/>
                <a:cs typeface="B Nazanin" panose="00000400000000000000" pitchFamily="2" charset="-78"/>
              </a:rPr>
              <a:t>q </a:t>
            </a:r>
            <a:r>
              <a:rPr kumimoji="0" lang="fa-IR" altLang="en-US" sz="2000" dirty="0">
                <a:latin typeface="Verdana" panose="020B0604030504040204" pitchFamily="34" charset="0"/>
                <a:cs typeface="B Nazanin" panose="00000400000000000000" pitchFamily="2" charset="-78"/>
              </a:rPr>
              <a:t>باشد</a:t>
            </a:r>
            <a:endParaRPr kumimoji="0" lang="en-US" altLang="en-US" sz="2000" dirty="0">
              <a:latin typeface="Verdana" panose="020B0604030504040204" pitchFamily="34" charset="0"/>
              <a:cs typeface="B Nazanin" panose="00000400000000000000" pitchFamily="2" charset="-7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109861"/>
            <a:ext cx="7723187" cy="576262"/>
          </a:xfrm>
        </p:spPr>
        <p:txBody>
          <a:bodyPr/>
          <a:lstStyle/>
          <a:p>
            <a:pPr eaLnBrk="1" hangingPunct="1"/>
            <a:r>
              <a:rPr lang="fa-IR" altLang="en-US" dirty="0">
                <a:cs typeface="B Nazanin" panose="00000400000000000000" pitchFamily="2" charset="-78"/>
              </a:rPr>
              <a:t>زمان‌بندی اولویت محور</a:t>
            </a:r>
            <a:endParaRPr lang="en-US" altLang="en-US" dirty="0"/>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391886" y="1233488"/>
            <a:ext cx="8152394" cy="4530725"/>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بر اساس اولویت</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(Priority Scheduling)</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هر فرایند یک عدد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اولویت</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(عدد صحیح) اختصاص داده می‌شود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پردازنده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فرایندی با بالاترین اولویت (کوچک‌ترین عدد صحیح نشان‌دهنده بالاترین اولویت) اختصاص می‌یابد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این الگوریتم می‌تواند به دو صورت </a:t>
            </a:r>
            <a:r>
              <a:rPr lang="fa-IR"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انح</a:t>
            </a:r>
            <a:r>
              <a:rPr lang="fa-IR" sz="2400" b="1" dirty="0">
                <a:solidFill>
                  <a:srgbClr val="1F1F1F"/>
                </a:solidFill>
                <a:latin typeface="Arial" panose="020B0604020202020204" pitchFamily="34" charset="0"/>
                <a:ea typeface="Calibri" panose="020F0502020204030204" pitchFamily="34" charset="0"/>
                <a:cs typeface="B Nazanin" panose="00000400000000000000" pitchFamily="2" charset="-78"/>
              </a:rPr>
              <a:t>صاری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و </a:t>
            </a:r>
            <a:r>
              <a:rPr lang="fa-IR"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غیرانحصاری</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عمل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الگوریتم</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SJF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نوعی زمان‌بندی بر اساس اولویت است که در آن اولویت معکوس طول پیش‌بینی‌شده‌ی بازه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بعدی در نظر گرفته می‌شود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مشکل</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گرسنگی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(Starvation)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فرایندهای با اولویت پایین ممکن است هرگز اجرا نشوند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راه‌حل</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افزایش اولویت فرایند با گذشت 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(Aging)</a:t>
            </a:r>
            <a:endParaRPr lang="en-US" sz="2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136087"/>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7"/>
            <a:ext cx="7973868" cy="4907539"/>
          </a:xfrm>
          <a:noFill/>
        </p:spPr>
        <p:txBody>
          <a:bodyPr/>
          <a:lstStyle/>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fa-IR" altLang="en-US" u="sng" dirty="0">
                <a:cs typeface="B Nazanin" panose="00000400000000000000" pitchFamily="2" charset="-78"/>
              </a:rPr>
              <a:t>فرآیند</a:t>
            </a:r>
            <a:r>
              <a:rPr lang="en-US" altLang="en-US" u="sng" dirty="0">
                <a:solidFill>
                  <a:schemeClr val="bg1"/>
                </a:solidFill>
                <a:cs typeface="B Nazanin" panose="00000400000000000000" pitchFamily="2" charset="-78"/>
              </a:rPr>
              <a:t>	</a:t>
            </a:r>
            <a:r>
              <a:rPr lang="fa-IR" altLang="en-US" u="sng" dirty="0">
                <a:cs typeface="B Nazanin" panose="00000400000000000000" pitchFamily="2" charset="-78"/>
              </a:rPr>
              <a:t>زمان انفجار</a:t>
            </a:r>
            <a:r>
              <a:rPr lang="en-US" altLang="en-US" dirty="0">
                <a:cs typeface="B Nazanin" panose="00000400000000000000" pitchFamily="2" charset="-78"/>
              </a:rPr>
              <a:t>	</a:t>
            </a:r>
            <a:r>
              <a:rPr lang="fa-IR" altLang="en-US" u="sng" dirty="0">
                <a:cs typeface="B Nazanin" panose="00000400000000000000" pitchFamily="2" charset="-78"/>
              </a:rPr>
              <a:t>اولویت</a:t>
            </a:r>
            <a:endParaRPr lang="en-US" altLang="en-US" dirty="0">
              <a:cs typeface="B Nazanin" panose="00000400000000000000" pitchFamily="2" charset="-78"/>
            </a:endParaRP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1</a:t>
            </a:r>
            <a:r>
              <a:rPr lang="en-US" altLang="en-US" dirty="0">
                <a:cs typeface="B Nazanin" panose="00000400000000000000" pitchFamily="2" charset="-78"/>
              </a:rPr>
              <a:t>	1</a:t>
            </a:r>
            <a:r>
              <a:rPr lang="en-US" altLang="en-US" dirty="0">
                <a:solidFill>
                  <a:srgbClr val="000000"/>
                </a:solidFill>
                <a:cs typeface="B Nazanin" panose="00000400000000000000" pitchFamily="2" charset="-78"/>
              </a:rPr>
              <a:t>0</a:t>
            </a:r>
            <a:r>
              <a:rPr lang="en-US" altLang="en-US" dirty="0">
                <a:cs typeface="B Nazanin" panose="00000400000000000000" pitchFamily="2" charset="-78"/>
              </a:rPr>
              <a:t>	3</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2 	</a:t>
            </a:r>
            <a:r>
              <a:rPr lang="en-US" altLang="en-US" dirty="0">
                <a:solidFill>
                  <a:srgbClr val="000000"/>
                </a:solidFill>
                <a:cs typeface="B Nazanin" panose="00000400000000000000" pitchFamily="2" charset="-78"/>
              </a:rPr>
              <a:t>1</a:t>
            </a:r>
            <a:r>
              <a:rPr lang="en-US" altLang="en-US" dirty="0">
                <a:cs typeface="B Nazanin" panose="00000400000000000000" pitchFamily="2" charset="-78"/>
              </a:rPr>
              <a:t>	1</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3</a:t>
            </a:r>
            <a:r>
              <a:rPr lang="en-US" altLang="en-US" dirty="0">
                <a:cs typeface="B Nazanin" panose="00000400000000000000" pitchFamily="2" charset="-78"/>
              </a:rPr>
              <a:t>	</a:t>
            </a:r>
            <a:r>
              <a:rPr lang="en-US" altLang="en-US" dirty="0">
                <a:solidFill>
                  <a:srgbClr val="000000"/>
                </a:solidFill>
                <a:cs typeface="B Nazanin" panose="00000400000000000000" pitchFamily="2" charset="-78"/>
              </a:rPr>
              <a:t>2</a:t>
            </a:r>
            <a:r>
              <a:rPr lang="en-US" altLang="en-US" dirty="0">
                <a:cs typeface="B Nazanin" panose="00000400000000000000" pitchFamily="2" charset="-78"/>
              </a:rPr>
              <a:t>	4</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4</a:t>
            </a:r>
            <a:r>
              <a:rPr lang="en-US" altLang="en-US" dirty="0">
                <a:cs typeface="B Nazanin" panose="00000400000000000000" pitchFamily="2" charset="-78"/>
              </a:rPr>
              <a:t>	</a:t>
            </a:r>
            <a:r>
              <a:rPr lang="en-US" altLang="en-US" dirty="0">
                <a:solidFill>
                  <a:srgbClr val="000000"/>
                </a:solidFill>
                <a:cs typeface="B Nazanin" panose="00000400000000000000" pitchFamily="2" charset="-78"/>
              </a:rPr>
              <a:t>1</a:t>
            </a:r>
            <a:r>
              <a:rPr lang="en-US" altLang="en-US" dirty="0">
                <a:cs typeface="B Nazanin" panose="00000400000000000000" pitchFamily="2" charset="-78"/>
              </a:rPr>
              <a:t>	5</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5	</a:t>
            </a:r>
            <a:r>
              <a:rPr lang="en-US" altLang="en-US" dirty="0">
                <a:cs typeface="B Nazanin" panose="00000400000000000000" pitchFamily="2" charset="-78"/>
              </a:rPr>
              <a:t>5	2</a:t>
            </a:r>
          </a:p>
          <a:p>
            <a:pPr>
              <a:buFont typeface="Monotype Sorts" pitchFamily="-84" charset="2"/>
              <a:buNone/>
              <a:tabLst>
                <a:tab pos="1600200" algn="ctr"/>
                <a:tab pos="3251200" algn="ctr"/>
                <a:tab pos="5140325" algn="ctr"/>
              </a:tabLst>
            </a:pPr>
            <a:endParaRPr lang="en-US" altLang="en-US" baseline="-25000" dirty="0">
              <a:cs typeface="B Nazanin" panose="00000400000000000000" pitchFamily="2" charset="-78"/>
            </a:endParaRPr>
          </a:p>
          <a:p>
            <a:pPr algn="r" rtl="1">
              <a:tabLst>
                <a:tab pos="1600200" algn="ctr"/>
                <a:tab pos="3251200" algn="ctr"/>
                <a:tab pos="5140325" algn="ctr"/>
              </a:tabLst>
            </a:pPr>
            <a:r>
              <a:rPr lang="fa-IR" altLang="en-US" dirty="0">
                <a:cs typeface="B Nazanin" panose="00000400000000000000" pitchFamily="2" charset="-78"/>
              </a:rPr>
              <a:t>گانت چارت زمان‌بندی اولویت</a:t>
            </a:r>
            <a:endParaRPr lang="en-US" altLang="en-US" dirty="0">
              <a:cs typeface="B Nazanin" panose="00000400000000000000" pitchFamily="2" charset="-78"/>
            </a:endParaRPr>
          </a:p>
          <a:p>
            <a:pPr>
              <a:tabLst>
                <a:tab pos="1600200" algn="ctr"/>
                <a:tab pos="3251200" algn="ctr"/>
                <a:tab pos="5140325" algn="ctr"/>
              </a:tabLst>
            </a:pPr>
            <a:endParaRPr lang="en-US" altLang="en-US" dirty="0">
              <a:cs typeface="B Nazanin" panose="00000400000000000000" pitchFamily="2" charset="-78"/>
            </a:endParaRPr>
          </a:p>
          <a:p>
            <a:pPr>
              <a:tabLst>
                <a:tab pos="1600200" algn="ctr"/>
                <a:tab pos="3251200" algn="ctr"/>
                <a:tab pos="5140325" algn="ctr"/>
              </a:tabLst>
            </a:pPr>
            <a:endParaRPr lang="en-US" altLang="en-US" dirty="0">
              <a:cs typeface="B Nazanin" panose="00000400000000000000" pitchFamily="2" charset="-78"/>
            </a:endParaRPr>
          </a:p>
          <a:p>
            <a:pPr>
              <a:tabLst>
                <a:tab pos="1600200" algn="ctr"/>
                <a:tab pos="3251200" algn="ctr"/>
                <a:tab pos="5140325" algn="ctr"/>
              </a:tabLst>
            </a:pPr>
            <a:endParaRPr lang="en-US" altLang="en-US" dirty="0">
              <a:cs typeface="B Nazanin" panose="00000400000000000000" pitchFamily="2" charset="-78"/>
            </a:endParaRPr>
          </a:p>
          <a:p>
            <a:pPr>
              <a:buFont typeface="Monotype Sorts" pitchFamily="-84" charset="2"/>
              <a:buNone/>
              <a:tabLst>
                <a:tab pos="1600200" algn="ctr"/>
                <a:tab pos="3251200" algn="ctr"/>
                <a:tab pos="5140325" algn="ctr"/>
              </a:tabLst>
            </a:pPr>
            <a:endParaRPr lang="en-US" altLang="en-US" dirty="0">
              <a:cs typeface="B Nazanin" panose="00000400000000000000" pitchFamily="2" charset="-78"/>
            </a:endParaRPr>
          </a:p>
          <a:p>
            <a:pPr>
              <a:tabLst>
                <a:tab pos="1600200" algn="ctr"/>
                <a:tab pos="3251200" algn="ctr"/>
                <a:tab pos="5140325" algn="ctr"/>
              </a:tabLst>
            </a:pPr>
            <a:r>
              <a:rPr lang="fa-IR" altLang="en-US" dirty="0">
                <a:cs typeface="B Nazanin" panose="00000400000000000000" pitchFamily="2" charset="-78"/>
              </a:rPr>
              <a:t>میانگین زمان انتظار</a:t>
            </a:r>
            <a:r>
              <a:rPr lang="en-US" altLang="en-US" dirty="0">
                <a:cs typeface="B Nazanin" panose="00000400000000000000" pitchFamily="2" charset="-78"/>
              </a:rPr>
              <a:t>= 8.2</a:t>
            </a:r>
            <a:endParaRPr lang="en-US" altLang="en-US" i="1" baseline="-25000" dirty="0">
              <a:cs typeface="B Nazanin" panose="00000400000000000000" pitchFamily="2" charset="-78"/>
            </a:endParaRPr>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584462" y="1195388"/>
            <a:ext cx="7608626" cy="5148851"/>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معیارهای زمان‌بندی</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(Scheduling Criteria):</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معیارهایی برای ارزیابی الگوریتم‌های زمان‌بندی</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الگوریتم‌های زمان‌بندی</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(Scheduling Algorithms):</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روش‌هایی که سیستم عامل برای تخصیص</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فرایندها استفاده می‌کند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 رشته</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 Scheduling):</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تخصیص زمان پردازنده به رشته‌های درون یک فرایند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 چند پردازنده</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(Multi-Processor Scheduling):</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تخصیص منابع پردازشی در سیستم‌های چند پردازنده</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 زمان حقیقی</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(Real-Time CPU Scheduling):</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الگوریتم‌های خاص برای سیستم‌های با زمان پاسخگویی حیاتی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مثال‌های سیستم عامل</a:t>
            </a:r>
            <a:r>
              <a:rPr lang="en-US" sz="1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(Operating Systems Examples)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ارزیابی الگوریتم</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(Algorithm Evaluation):</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روش‌های سنجش کارایی الگوریتم‌های زمان‌بندی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1142048"/>
            <a:ext cx="7675077" cy="4887912"/>
          </a:xfrm>
          <a:noFill/>
        </p:spPr>
        <p:txBody>
          <a:bodyPr/>
          <a:lstStyle/>
          <a:p>
            <a:pPr algn="r" rtl="1">
              <a:tabLst>
                <a:tab pos="1600200" algn="ctr"/>
                <a:tab pos="3251200" algn="ctr"/>
                <a:tab pos="5140325" algn="ctr"/>
              </a:tabLst>
            </a:pPr>
            <a:r>
              <a:rPr lang="fa-IR" altLang="en-US" dirty="0">
                <a:cs typeface="B Nazanin" panose="00000400000000000000" pitchFamily="2" charset="-78"/>
              </a:rPr>
              <a:t>فرآیند </a:t>
            </a:r>
            <a:r>
              <a:rPr lang="fa-IR" altLang="en-US" sz="2400" dirty="0">
                <a:cs typeface="B Nazanin" panose="00000400000000000000" pitchFamily="2" charset="-78"/>
              </a:rPr>
              <a:t>را با بالاترین اولویت اجرا کنید.</a:t>
            </a:r>
          </a:p>
          <a:p>
            <a:pPr algn="r" rtl="1">
              <a:tabLst>
                <a:tab pos="1600200" algn="ctr"/>
                <a:tab pos="3251200" algn="ctr"/>
                <a:tab pos="5140325" algn="ctr"/>
              </a:tabLst>
            </a:pPr>
            <a:r>
              <a:rPr lang="fa-IR" altLang="en-US" sz="2400" dirty="0">
                <a:cs typeface="B Nazanin" panose="00000400000000000000" pitchFamily="2" charset="-78"/>
              </a:rPr>
              <a:t> فرآیندهای با </a:t>
            </a:r>
            <a:r>
              <a:rPr lang="fa-IR" altLang="en-US" sz="2400" b="1" dirty="0">
                <a:solidFill>
                  <a:srgbClr val="FF0000"/>
                </a:solidFill>
                <a:cs typeface="B Nazanin" panose="00000400000000000000" pitchFamily="2" charset="-78"/>
              </a:rPr>
              <a:t>اولویت یکسان </a:t>
            </a:r>
            <a:r>
              <a:rPr lang="fa-IR" altLang="en-US" sz="2400" dirty="0">
                <a:cs typeface="B Nazanin" panose="00000400000000000000" pitchFamily="2" charset="-78"/>
              </a:rPr>
              <a:t>به صورت </a:t>
            </a:r>
            <a:r>
              <a:rPr lang="fa-IR" altLang="en-US" sz="2400" b="1" dirty="0">
                <a:solidFill>
                  <a:srgbClr val="FF0000"/>
                </a:solidFill>
                <a:cs typeface="B Nazanin" panose="00000400000000000000" pitchFamily="2" charset="-78"/>
              </a:rPr>
              <a:t>دوره ای </a:t>
            </a:r>
            <a:r>
              <a:rPr lang="fa-IR" altLang="en-US" sz="2400" dirty="0">
                <a:cs typeface="B Nazanin" panose="00000400000000000000" pitchFamily="2" charset="-78"/>
              </a:rPr>
              <a:t>اجرا می شوند</a:t>
            </a:r>
            <a:endParaRPr lang="en-US" altLang="en-US" sz="2400" dirty="0">
              <a:cs typeface="B Nazanin" panose="00000400000000000000" pitchFamily="2" charset="-78"/>
            </a:endParaRPr>
          </a:p>
          <a:p>
            <a:pPr>
              <a:tabLst>
                <a:tab pos="1600200" algn="ctr"/>
                <a:tab pos="3251200" algn="ctr"/>
                <a:tab pos="5140325" algn="ctr"/>
              </a:tabLst>
            </a:pPr>
            <a:r>
              <a:rPr lang="en-US" altLang="en-US" dirty="0">
                <a:cs typeface="B Nazanin" panose="00000400000000000000" pitchFamily="2" charset="-78"/>
              </a:rPr>
              <a:t>Example:</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u="sng" dirty="0">
                <a:cs typeface="B Nazanin" panose="00000400000000000000" pitchFamily="2" charset="-78"/>
              </a:rPr>
              <a:t>Process</a:t>
            </a:r>
            <a:r>
              <a:rPr lang="en-US" altLang="en-US" u="sng" dirty="0">
                <a:solidFill>
                  <a:schemeClr val="bg1"/>
                </a:solidFill>
                <a:cs typeface="B Nazanin" panose="00000400000000000000" pitchFamily="2" charset="-78"/>
              </a:rPr>
              <a:t>	a   </a:t>
            </a:r>
            <a:r>
              <a:rPr lang="en-US" altLang="en-US" u="sng" dirty="0">
                <a:cs typeface="B Nazanin" panose="00000400000000000000" pitchFamily="2" charset="-78"/>
              </a:rPr>
              <a:t>Burst Time</a:t>
            </a:r>
            <a:r>
              <a:rPr lang="en-US" altLang="en-US" dirty="0">
                <a:cs typeface="B Nazanin" panose="00000400000000000000" pitchFamily="2" charset="-78"/>
              </a:rPr>
              <a:t>	</a:t>
            </a:r>
            <a:r>
              <a:rPr lang="en-US" altLang="en-US" u="sng" dirty="0">
                <a:cs typeface="B Nazanin" panose="00000400000000000000" pitchFamily="2" charset="-78"/>
              </a:rPr>
              <a:t>Priority</a:t>
            </a:r>
            <a:endParaRPr lang="en-US" altLang="en-US" dirty="0">
              <a:cs typeface="B Nazanin" panose="00000400000000000000" pitchFamily="2" charset="-78"/>
            </a:endParaRP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1</a:t>
            </a:r>
            <a:r>
              <a:rPr lang="en-US" altLang="en-US" dirty="0">
                <a:cs typeface="B Nazanin" panose="00000400000000000000" pitchFamily="2" charset="-78"/>
              </a:rPr>
              <a:t>	4	3</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2 	</a:t>
            </a:r>
            <a:r>
              <a:rPr lang="en-US" altLang="en-US" dirty="0">
                <a:solidFill>
                  <a:srgbClr val="000000"/>
                </a:solidFill>
                <a:cs typeface="B Nazanin" panose="00000400000000000000" pitchFamily="2" charset="-78"/>
              </a:rPr>
              <a:t>5</a:t>
            </a:r>
            <a:r>
              <a:rPr lang="en-US" altLang="en-US" dirty="0">
                <a:cs typeface="B Nazanin" panose="00000400000000000000" pitchFamily="2" charset="-78"/>
              </a:rPr>
              <a:t>	2</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3</a:t>
            </a:r>
            <a:r>
              <a:rPr lang="en-US" altLang="en-US" dirty="0">
                <a:cs typeface="B Nazanin" panose="00000400000000000000" pitchFamily="2" charset="-78"/>
              </a:rPr>
              <a:t>	</a:t>
            </a:r>
            <a:r>
              <a:rPr lang="en-US" altLang="en-US" dirty="0">
                <a:solidFill>
                  <a:srgbClr val="000000"/>
                </a:solidFill>
                <a:cs typeface="B Nazanin" panose="00000400000000000000" pitchFamily="2" charset="-78"/>
              </a:rPr>
              <a:t>8</a:t>
            </a:r>
            <a:r>
              <a:rPr lang="en-US" altLang="en-US" dirty="0">
                <a:cs typeface="B Nazanin" panose="00000400000000000000" pitchFamily="2" charset="-78"/>
              </a:rPr>
              <a:t>	2</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4</a:t>
            </a:r>
            <a:r>
              <a:rPr lang="en-US" altLang="en-US" dirty="0">
                <a:cs typeface="B Nazanin" panose="00000400000000000000" pitchFamily="2" charset="-78"/>
              </a:rPr>
              <a:t>	</a:t>
            </a:r>
            <a:r>
              <a:rPr lang="en-US" altLang="en-US" dirty="0">
                <a:solidFill>
                  <a:srgbClr val="000000"/>
                </a:solidFill>
                <a:cs typeface="B Nazanin" panose="00000400000000000000" pitchFamily="2" charset="-78"/>
              </a:rPr>
              <a:t>7</a:t>
            </a:r>
            <a:r>
              <a:rPr lang="en-US" altLang="en-US" dirty="0">
                <a:cs typeface="B Nazanin" panose="00000400000000000000" pitchFamily="2" charset="-78"/>
              </a:rPr>
              <a:t>	1</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5	</a:t>
            </a:r>
            <a:r>
              <a:rPr lang="en-US" altLang="en-US" dirty="0">
                <a:cs typeface="B Nazanin" panose="00000400000000000000" pitchFamily="2" charset="-78"/>
              </a:rPr>
              <a:t>3	3</a:t>
            </a:r>
            <a:endParaRPr lang="en-US" altLang="en-US" baseline="-25000" dirty="0">
              <a:cs typeface="B Nazanin" panose="00000400000000000000" pitchFamily="2" charset="-78"/>
            </a:endParaRPr>
          </a:p>
          <a:p>
            <a:pPr>
              <a:tabLst>
                <a:tab pos="1600200" algn="ctr"/>
                <a:tab pos="3251200" algn="ctr"/>
                <a:tab pos="5140325" algn="ctr"/>
              </a:tabLst>
            </a:pPr>
            <a:r>
              <a:rPr lang="en-US" altLang="en-US" dirty="0">
                <a:cs typeface="B Nazanin" panose="00000400000000000000" pitchFamily="2" charset="-78"/>
              </a:rPr>
              <a:t>Gantt Chart with time quantum = 2</a:t>
            </a:r>
          </a:p>
          <a:p>
            <a:pPr>
              <a:tabLst>
                <a:tab pos="1600200" algn="ctr"/>
                <a:tab pos="3251200" algn="ctr"/>
                <a:tab pos="5140325" algn="ctr"/>
              </a:tabLst>
            </a:pPr>
            <a:endParaRPr lang="en-US" altLang="en-US" dirty="0">
              <a:cs typeface="B Nazanin" panose="00000400000000000000" pitchFamily="2" charset="-78"/>
            </a:endParaRPr>
          </a:p>
          <a:p>
            <a:pPr marL="0" indent="0">
              <a:buNone/>
              <a:tabLst>
                <a:tab pos="1600200" algn="ctr"/>
                <a:tab pos="3251200" algn="ctr"/>
                <a:tab pos="5140325" algn="ctr"/>
              </a:tabLst>
            </a:pPr>
            <a:endParaRPr lang="en-US" altLang="en-US" dirty="0">
              <a:cs typeface="B Nazanin" panose="00000400000000000000" pitchFamily="2" charset="-78"/>
            </a:endParaRPr>
          </a:p>
          <a:p>
            <a:pPr>
              <a:tabLst>
                <a:tab pos="1600200" algn="ctr"/>
                <a:tab pos="3251200" algn="ctr"/>
                <a:tab pos="5140325" algn="ctr"/>
              </a:tabLst>
            </a:pPr>
            <a:endParaRPr lang="en-US" altLang="en-US" dirty="0">
              <a:cs typeface="B Nazanin" panose="00000400000000000000" pitchFamily="2" charset="-78"/>
            </a:endParaRPr>
          </a:p>
          <a:p>
            <a:pPr>
              <a:buFont typeface="Monotype Sorts" pitchFamily="-84" charset="2"/>
              <a:buNone/>
              <a:tabLst>
                <a:tab pos="1600200" algn="ctr"/>
                <a:tab pos="3251200" algn="ctr"/>
                <a:tab pos="5140325" algn="ctr"/>
              </a:tabLst>
            </a:pPr>
            <a:endParaRPr lang="en-US" altLang="en-US" dirty="0">
              <a:cs typeface="B Nazanin" panose="00000400000000000000" pitchFamily="2" charset="-78"/>
            </a:endParaRPr>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5780" y="5107940"/>
            <a:ext cx="6200925" cy="72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1695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marL="0" marR="0" rtl="1">
              <a:lnSpc>
                <a:spcPct val="107000"/>
              </a:lnSpc>
              <a:spcBef>
                <a:spcPts val="200"/>
              </a:spcBef>
              <a:spcAft>
                <a:spcPts val="0"/>
              </a:spcAft>
            </a:pPr>
            <a:r>
              <a:rPr lang="ar-SA"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صف چند سطحی</a:t>
            </a:r>
            <a:r>
              <a:rPr lang="en-US"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 (Multilevel Queue)</a:t>
            </a:r>
            <a:endParaRPr lang="en-US" sz="3200" b="1" dirty="0">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239486" y="1144346"/>
            <a:ext cx="8447314" cy="4886340"/>
          </a:xfrm>
        </p:spPr>
        <p:txBody>
          <a:bodyPr/>
          <a:lstStyle/>
          <a:p>
            <a:pPr marL="0" marR="0" algn="r" rtl="1"/>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صف آماده از چندین صف تشکیل شده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0" marR="0" algn="r" rtl="1"/>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a:t>
            </a:r>
            <a:r>
              <a:rPr lang="fa-IR" sz="3200" dirty="0">
                <a:solidFill>
                  <a:srgbClr val="1F1F1F"/>
                </a:solidFill>
                <a:latin typeface="Arial" panose="020B0604020202020204" pitchFamily="34" charset="0"/>
                <a:ea typeface="Times New Roman" panose="02020603050405020304" pitchFamily="18" charset="0"/>
                <a:cs typeface="B Nazanin" panose="00000400000000000000" pitchFamily="2" charset="-78"/>
              </a:rPr>
              <a:t>زمان‌بند</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صف چند سطحی با پارامترهای زیر تعریف می‌شود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تعداد صف‌ها</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الگوریتم زمان‌بندی</a:t>
            </a:r>
            <a:r>
              <a:rPr lang="fa-IR" sz="32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مشخصی</a:t>
            </a:r>
            <a:r>
              <a:rPr lang="ar-SA" sz="32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برای هر صف</a:t>
            </a:r>
            <a:r>
              <a:rPr lang="fa-IR" sz="32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وجود دارد</a:t>
            </a:r>
            <a:endParaRPr lang="en-US" sz="3200" b="1"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روشی برای تعیین اینکه یک فرایند هنگام نیاز به سرویس وارد کدام صف می‌شود، استفاده می‌شود</a:t>
            </a:r>
            <a:r>
              <a:rPr lang="en-US"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روش زمان‌بندی بین صف‌ها</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0684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fa-IR" altLang="en-US" dirty="0">
                <a:cs typeface="B Nazanin" panose="00000400000000000000" pitchFamily="2" charset="-78"/>
              </a:rPr>
              <a:t>صف چند سطحی</a:t>
            </a:r>
            <a:endParaRPr lang="en-US" altLang="en-US" dirty="0"/>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952500"/>
            <a:ext cx="8069770" cy="5337175"/>
          </a:xfrm>
        </p:spPr>
        <p:txBody>
          <a:bodyPr/>
          <a:lstStyle/>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زمان‌بندی بر اساس اولویت، برای هر اولویت یک صف جداگانه وجود دارد</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 موجود در صف با بالاترین اولویت زمان‌بندی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08274"/>
            <a:ext cx="3396343" cy="375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fa-IR" altLang="en-US" dirty="0">
                <a:cs typeface="B Nazanin" panose="00000400000000000000" pitchFamily="2" charset="-78"/>
              </a:rPr>
              <a:t>صف چند سطحی</a:t>
            </a:r>
            <a:endParaRPr lang="en-US" altLang="en-US" dirty="0">
              <a:cs typeface="B Nazanin" panose="00000400000000000000" pitchFamily="2" charset="-78"/>
            </a:endParaRP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اولویت‌بندی بر اساس نوع فرایند انجام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450" y="2074737"/>
            <a:ext cx="7129236" cy="379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fa-IR" altLang="en-US" sz="2400" dirty="0">
                <a:cs typeface="B Nazanin" panose="00000400000000000000" pitchFamily="2" charset="-78"/>
              </a:rPr>
              <a:t> صف بازخورد چند سطحی</a:t>
            </a:r>
            <a:r>
              <a:rPr lang="en-US" altLang="en-US" sz="2400" dirty="0">
                <a:cs typeface="B Nazanin" panose="00000400000000000000" pitchFamily="2" charset="-78"/>
              </a:rPr>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234274" y="949793"/>
            <a:ext cx="8675451" cy="5726369"/>
          </a:xfrm>
        </p:spPr>
        <p:txBody>
          <a:bodyPr/>
          <a:lstStyle/>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فرایند می‌تواند بین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صف‌های مختلف جابجا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صف چند سطحی با بازخورد با پارامترهای زیر تعریف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صف‌ها</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الگوریتم زمان‌بندی برای هر صف</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روشی که برای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تعیین زمان ارتقای یک فرایند به صف بالاتر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روشی که برای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تعیین زمان تنزل یک فرایند به صف پایین‌تر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روشی که برای تعیین اینکه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فرایند هنگام نیاز به سرویس وارد کدام صف</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می‌شود، استفاده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استفاده از صف چند سطحی با بازخورد می‌توان پیری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Aging</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پیاده‌سازی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3518034" y="1097410"/>
            <a:ext cx="5345435" cy="5351516"/>
          </a:xfrm>
        </p:spPr>
        <p:txBody>
          <a:bodyPr/>
          <a:lstStyle/>
          <a:p>
            <a:pPr marL="0" marR="0" algn="r" rtl="1">
              <a:lnSpc>
                <a:spcPct val="107000"/>
              </a:lnSpc>
              <a:spcBef>
                <a:spcPts val="0"/>
              </a:spcBef>
              <a:spcAft>
                <a:spcPts val="800"/>
              </a:spcAf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سه صف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Q0 – RR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مقدار زمانی کوانتومی </a:t>
            </a:r>
            <a:r>
              <a:rPr lang="fa-IR"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a:t>
            </a:r>
            <a:endParaRPr lang="en-US" sz="2000" b="1"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Q1 – RR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مقدار زمانی کوانتومی </a:t>
            </a:r>
            <a:r>
              <a:rPr lang="fa-IR"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۱۶</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a:t>
            </a:r>
            <a:endParaRPr lang="en-US" sz="2000" b="1"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b="1" dirty="0">
                <a:solidFill>
                  <a:srgbClr val="1F1F1F"/>
                </a:solidFill>
                <a:latin typeface="Arial" panose="020B0604020202020204" pitchFamily="34" charset="0"/>
                <a:ea typeface="Times New Roman" panose="02020603050405020304" pitchFamily="18" charset="0"/>
                <a:cs typeface="B Nazanin" panose="00000400000000000000" pitchFamily="2" charset="-78"/>
              </a:rPr>
              <a:t>Q2-FCFS</a:t>
            </a:r>
            <a:r>
              <a:rPr lang="fa-IR" sz="2000" b="1" dirty="0">
                <a:solidFill>
                  <a:srgbClr val="1F1F1F"/>
                </a:solidFill>
                <a:latin typeface="Arial" panose="020B0604020202020204" pitchFamily="34" charset="0"/>
                <a:ea typeface="Times New Roman" panose="02020603050405020304" pitchFamily="18" charset="0"/>
                <a:cs typeface="B Nazanin" panose="00000400000000000000" pitchFamily="2" charset="-78"/>
              </a:rPr>
              <a:t>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اولین درخواست، اولین سرویس</a:t>
            </a:r>
            <a:endParaRPr lang="en-US" sz="2000" b="1"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فرایند جدید وارد صف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Q0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می‌شود که با الگوریتم</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RR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سرویس داده می‌شود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هنگامی که این فرایند کنترل</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به دست می‌آورد،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زمان</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دریافت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در این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به اتمام نرسد، به صف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Q1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منتقل می‌شود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Q1</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مجددا با الگوریتم</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RR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سرویس داده می‌شود و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۱۶</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زمان</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اضافی دریافت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همچنان کامل نشده باشد، پیش‌گرفته شده و به صف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Q2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منتقل می‌شود</a:t>
            </a:r>
            <a:endParaRPr lang="en-US" sz="20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532" y="2489401"/>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0C25E-C2D1-FB6B-48E7-8452F92864F9}"/>
            </a:ext>
          </a:extLst>
        </p:cNvPr>
        <p:cNvGrpSpPr/>
        <p:nvPr/>
      </p:nvGrpSpPr>
      <p:grpSpPr>
        <a:xfrm>
          <a:off x="0" y="0"/>
          <a:ext cx="0" cy="0"/>
          <a:chOff x="0" y="0"/>
          <a:chExt cx="0" cy="0"/>
        </a:xfrm>
      </p:grpSpPr>
      <p:sp>
        <p:nvSpPr>
          <p:cNvPr id="59393" name="Rectangle 2">
            <a:extLst>
              <a:ext uri="{FF2B5EF4-FFF2-40B4-BE49-F238E27FC236}">
                <a16:creationId xmlns:a16="http://schemas.microsoft.com/office/drawing/2014/main" id="{77CAC9C5-4A29-15F7-0E15-E4A6B7D1A02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E7A63116-898A-231E-10BC-B0299726ADF9}"/>
              </a:ext>
            </a:extLst>
          </p:cNvPr>
          <p:cNvSpPr>
            <a:spLocks noGrp="1" noChangeArrowheads="1"/>
          </p:cNvSpPr>
          <p:nvPr>
            <p:ph type="body" idx="1"/>
          </p:nvPr>
        </p:nvSpPr>
        <p:spPr>
          <a:xfrm>
            <a:off x="817222" y="1097410"/>
            <a:ext cx="8046247" cy="464483"/>
          </a:xfrm>
        </p:spPr>
        <p:txBody>
          <a:bodyPr/>
          <a:lstStyle/>
          <a:p>
            <a:pPr marL="0" marR="0" algn="r" rtl="1">
              <a:lnSpc>
                <a:spcPct val="107000"/>
              </a:lnSpc>
              <a:spcBef>
                <a:spcPts val="0"/>
              </a:spcBef>
              <a:spcAft>
                <a:spcPts val="800"/>
              </a:spcAft>
            </a:pPr>
            <a:r>
              <a:rPr lang="en-US" sz="2000" dirty="0">
                <a:cs typeface="B Nazanin" panose="00000400000000000000" pitchFamily="2" charset="-78"/>
              </a:rPr>
              <a:t>🔧 </a:t>
            </a:r>
            <a:r>
              <a:rPr lang="fa-IR" sz="2000" b="1" dirty="0">
                <a:cs typeface="B Nazanin" panose="00000400000000000000" pitchFamily="2" charset="-78"/>
              </a:rPr>
              <a:t>فرایندها (فرضی):</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graphicFrame>
        <p:nvGraphicFramePr>
          <p:cNvPr id="4" name="Table 3">
            <a:extLst>
              <a:ext uri="{FF2B5EF4-FFF2-40B4-BE49-F238E27FC236}">
                <a16:creationId xmlns:a16="http://schemas.microsoft.com/office/drawing/2014/main" id="{BF6899C4-D6D7-1FA6-745F-7D99D540E02C}"/>
              </a:ext>
            </a:extLst>
          </p:cNvPr>
          <p:cNvGraphicFramePr>
            <a:graphicFrameLocks noGrp="1"/>
          </p:cNvGraphicFramePr>
          <p:nvPr>
            <p:extLst>
              <p:ext uri="{D42A27DB-BD31-4B8C-83A1-F6EECF244321}">
                <p14:modId xmlns:p14="http://schemas.microsoft.com/office/powerpoint/2010/main" val="2643039596"/>
              </p:ext>
            </p:extLst>
          </p:nvPr>
        </p:nvGraphicFramePr>
        <p:xfrm>
          <a:off x="806450" y="1817319"/>
          <a:ext cx="7727949" cy="1662176"/>
        </p:xfrm>
        <a:graphic>
          <a:graphicData uri="http://schemas.openxmlformats.org/drawingml/2006/table">
            <a:tbl>
              <a:tblPr firstRow="1" firstCol="1" bandRow="1">
                <a:tableStyleId>{5940675A-B579-460E-94D1-54222C63F5DA}</a:tableStyleId>
              </a:tblPr>
              <a:tblGrid>
                <a:gridCol w="2575983">
                  <a:extLst>
                    <a:ext uri="{9D8B030D-6E8A-4147-A177-3AD203B41FA5}">
                      <a16:colId xmlns:a16="http://schemas.microsoft.com/office/drawing/2014/main" val="1608058152"/>
                    </a:ext>
                  </a:extLst>
                </a:gridCol>
                <a:gridCol w="2575983">
                  <a:extLst>
                    <a:ext uri="{9D8B030D-6E8A-4147-A177-3AD203B41FA5}">
                      <a16:colId xmlns:a16="http://schemas.microsoft.com/office/drawing/2014/main" val="4178610547"/>
                    </a:ext>
                  </a:extLst>
                </a:gridCol>
                <a:gridCol w="2575983">
                  <a:extLst>
                    <a:ext uri="{9D8B030D-6E8A-4147-A177-3AD203B41FA5}">
                      <a16:colId xmlns:a16="http://schemas.microsoft.com/office/drawing/2014/main" val="3358035568"/>
                    </a:ext>
                  </a:extLst>
                </a:gridCol>
              </a:tblGrid>
              <a:tr h="0">
                <a:tc>
                  <a:txBody>
                    <a:bodyPr/>
                    <a:lstStyle/>
                    <a:p>
                      <a:pPr marL="0" marR="0" algn="r" rtl="1">
                        <a:lnSpc>
                          <a:spcPct val="115000"/>
                        </a:lnSpc>
                        <a:spcAft>
                          <a:spcPts val="800"/>
                        </a:spcAft>
                        <a:buNone/>
                      </a:pPr>
                      <a:r>
                        <a:rPr lang="ar-SA" sz="2400" kern="100">
                          <a:effectLst/>
                        </a:rPr>
                        <a:t>فرایند</a:t>
                      </a:r>
                      <a:endParaRPr lang="en-US" sz="2400" kern="10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tc>
                  <a:txBody>
                    <a:bodyPr/>
                    <a:lstStyle/>
                    <a:p>
                      <a:pPr marL="0" marR="0" algn="r" rtl="1">
                        <a:lnSpc>
                          <a:spcPct val="115000"/>
                        </a:lnSpc>
                        <a:spcAft>
                          <a:spcPts val="800"/>
                        </a:spcAft>
                        <a:buNone/>
                      </a:pPr>
                      <a:r>
                        <a:rPr lang="ar-SA" sz="2400" kern="100">
                          <a:effectLst/>
                        </a:rPr>
                        <a:t>زمان ورود</a:t>
                      </a:r>
                      <a:r>
                        <a:rPr lang="en-US" sz="2400" kern="100">
                          <a:effectLst/>
                        </a:rPr>
                        <a:t> (ms)</a:t>
                      </a:r>
                      <a:endParaRPr lang="en-US" sz="2400" kern="10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tc>
                  <a:txBody>
                    <a:bodyPr/>
                    <a:lstStyle/>
                    <a:p>
                      <a:pPr marL="0" marR="0" algn="r" rtl="1">
                        <a:lnSpc>
                          <a:spcPct val="115000"/>
                        </a:lnSpc>
                        <a:spcAft>
                          <a:spcPts val="800"/>
                        </a:spcAft>
                        <a:buNone/>
                      </a:pPr>
                      <a:r>
                        <a:rPr lang="ar-SA" sz="2400" kern="100">
                          <a:effectLst/>
                        </a:rPr>
                        <a:t>زمان اجرای کل</a:t>
                      </a:r>
                      <a:r>
                        <a:rPr lang="en-US" sz="2400" kern="100">
                          <a:effectLst/>
                        </a:rPr>
                        <a:t> (ms)</a:t>
                      </a:r>
                      <a:endParaRPr lang="en-US" sz="2400" kern="10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80986481"/>
                  </a:ext>
                </a:extLst>
              </a:tr>
              <a:tr h="0">
                <a:tc>
                  <a:txBody>
                    <a:bodyPr/>
                    <a:lstStyle/>
                    <a:p>
                      <a:pPr marL="0" marR="0" algn="r" rtl="1">
                        <a:lnSpc>
                          <a:spcPct val="115000"/>
                        </a:lnSpc>
                        <a:spcAft>
                          <a:spcPts val="800"/>
                        </a:spcAft>
                        <a:buNone/>
                      </a:pPr>
                      <a:r>
                        <a:rPr lang="en-US" sz="2400" kern="100">
                          <a:effectLst/>
                        </a:rPr>
                        <a:t>P1</a:t>
                      </a:r>
                      <a:endParaRPr lang="en-US" sz="2400" kern="10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tc>
                  <a:txBody>
                    <a:bodyPr/>
                    <a:lstStyle/>
                    <a:p>
                      <a:pPr marL="0" marR="0" algn="r" rtl="1">
                        <a:lnSpc>
                          <a:spcPct val="115000"/>
                        </a:lnSpc>
                        <a:spcAft>
                          <a:spcPts val="800"/>
                        </a:spcAft>
                        <a:buNone/>
                      </a:pPr>
                      <a:r>
                        <a:rPr lang="en-US" sz="2400" kern="100">
                          <a:effectLst/>
                        </a:rPr>
                        <a:t>0</a:t>
                      </a:r>
                      <a:endParaRPr lang="en-US" sz="2400" kern="10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tc>
                  <a:txBody>
                    <a:bodyPr/>
                    <a:lstStyle/>
                    <a:p>
                      <a:pPr marL="0" marR="0" algn="r" rtl="1">
                        <a:lnSpc>
                          <a:spcPct val="115000"/>
                        </a:lnSpc>
                        <a:spcAft>
                          <a:spcPts val="800"/>
                        </a:spcAft>
                        <a:buNone/>
                      </a:pPr>
                      <a:r>
                        <a:rPr lang="en-US" sz="2400" kern="100">
                          <a:effectLst/>
                        </a:rPr>
                        <a:t>25</a:t>
                      </a:r>
                      <a:endParaRPr lang="en-US" sz="2400" kern="10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927077822"/>
                  </a:ext>
                </a:extLst>
              </a:tr>
              <a:tr h="0">
                <a:tc>
                  <a:txBody>
                    <a:bodyPr/>
                    <a:lstStyle/>
                    <a:p>
                      <a:pPr marL="0" marR="0" algn="r" rtl="1">
                        <a:lnSpc>
                          <a:spcPct val="115000"/>
                        </a:lnSpc>
                        <a:spcAft>
                          <a:spcPts val="800"/>
                        </a:spcAft>
                        <a:buNone/>
                      </a:pPr>
                      <a:r>
                        <a:rPr lang="en-US" sz="2400" kern="100" dirty="0">
                          <a:effectLst/>
                        </a:rPr>
                        <a:t>P2</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tc>
                  <a:txBody>
                    <a:bodyPr/>
                    <a:lstStyle/>
                    <a:p>
                      <a:pPr marL="0" marR="0" algn="r" rtl="1">
                        <a:lnSpc>
                          <a:spcPct val="115000"/>
                        </a:lnSpc>
                        <a:spcAft>
                          <a:spcPts val="800"/>
                        </a:spcAft>
                        <a:buNone/>
                      </a:pPr>
                      <a:r>
                        <a:rPr lang="en-US" sz="2400" kern="100">
                          <a:effectLst/>
                        </a:rPr>
                        <a:t>2</a:t>
                      </a:r>
                      <a:endParaRPr lang="en-US" sz="2400" kern="10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tc>
                  <a:txBody>
                    <a:bodyPr/>
                    <a:lstStyle/>
                    <a:p>
                      <a:pPr marL="0" marR="0" algn="r" rtl="1">
                        <a:lnSpc>
                          <a:spcPct val="115000"/>
                        </a:lnSpc>
                        <a:spcAft>
                          <a:spcPts val="800"/>
                        </a:spcAft>
                        <a:buNone/>
                      </a:pPr>
                      <a:r>
                        <a:rPr lang="en-US" sz="2400" kern="100" dirty="0">
                          <a:effectLst/>
                        </a:rPr>
                        <a:t>12</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531226412"/>
                  </a:ext>
                </a:extLst>
              </a:tr>
              <a:tr h="0">
                <a:tc>
                  <a:txBody>
                    <a:bodyPr/>
                    <a:lstStyle/>
                    <a:p>
                      <a:pPr marL="0" marR="0" algn="r" rtl="1">
                        <a:lnSpc>
                          <a:spcPct val="115000"/>
                        </a:lnSpc>
                        <a:spcAft>
                          <a:spcPts val="800"/>
                        </a:spcAft>
                        <a:buNone/>
                      </a:pPr>
                      <a:r>
                        <a:rPr lang="en-US" sz="2400" kern="100">
                          <a:effectLst/>
                        </a:rPr>
                        <a:t>P3</a:t>
                      </a:r>
                      <a:endParaRPr lang="en-US" sz="2400" kern="10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tc>
                  <a:txBody>
                    <a:bodyPr/>
                    <a:lstStyle/>
                    <a:p>
                      <a:pPr marL="0" marR="0" algn="r" rtl="1">
                        <a:lnSpc>
                          <a:spcPct val="115000"/>
                        </a:lnSpc>
                        <a:spcAft>
                          <a:spcPts val="800"/>
                        </a:spcAft>
                        <a:buNone/>
                      </a:pPr>
                      <a:r>
                        <a:rPr lang="en-US" sz="2400" kern="100">
                          <a:effectLst/>
                        </a:rPr>
                        <a:t>4</a:t>
                      </a:r>
                      <a:endParaRPr lang="en-US" sz="2400" kern="10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tc>
                  <a:txBody>
                    <a:bodyPr/>
                    <a:lstStyle/>
                    <a:p>
                      <a:pPr marL="0" marR="0" algn="r" rtl="1">
                        <a:lnSpc>
                          <a:spcPct val="115000"/>
                        </a:lnSpc>
                        <a:spcAft>
                          <a:spcPts val="800"/>
                        </a:spcAft>
                        <a:buNone/>
                      </a:pPr>
                      <a:r>
                        <a:rPr lang="en-US" sz="2400" kern="100" dirty="0">
                          <a:effectLst/>
                        </a:rPr>
                        <a:t>35</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600725558"/>
                  </a:ext>
                </a:extLst>
              </a:tr>
            </a:tbl>
          </a:graphicData>
        </a:graphic>
      </p:graphicFrame>
      <p:sp>
        <p:nvSpPr>
          <p:cNvPr id="5" name="Rectangle 2">
            <a:extLst>
              <a:ext uri="{FF2B5EF4-FFF2-40B4-BE49-F238E27FC236}">
                <a16:creationId xmlns:a16="http://schemas.microsoft.com/office/drawing/2014/main" id="{4D212F8C-3C7A-6B22-F9DB-A0AA1FC9A44F}"/>
              </a:ext>
            </a:extLst>
          </p:cNvPr>
          <p:cNvSpPr>
            <a:spLocks noChangeArrowheads="1"/>
          </p:cNvSpPr>
          <p:nvPr/>
        </p:nvSpPr>
        <p:spPr bwMode="auto">
          <a:xfrm>
            <a:off x="817222" y="4319759"/>
            <a:ext cx="77171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P1(Q0) | P2(Q0) | P3(Q0) | P1(Q1) | P2(Q1) | P3(Q1) | P1(Q2) | P3(Q2) |</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Arial" panose="020B0604020202020204" pitchFamily="34" charset="0"/>
              </a:rPr>
              <a:t>|  0-8      | 8-16      |16-24     |24-40    |40-44    |44-60     |60-61    |61-72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6157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37162-EE28-74B3-CFD2-B7E656E8CE5F}"/>
            </a:ext>
          </a:extLst>
        </p:cNvPr>
        <p:cNvGrpSpPr/>
        <p:nvPr/>
      </p:nvGrpSpPr>
      <p:grpSpPr>
        <a:xfrm>
          <a:off x="0" y="0"/>
          <a:ext cx="0" cy="0"/>
          <a:chOff x="0" y="0"/>
          <a:chExt cx="0" cy="0"/>
        </a:xfrm>
      </p:grpSpPr>
      <p:sp>
        <p:nvSpPr>
          <p:cNvPr id="61441" name="Rectangle 2">
            <a:extLst>
              <a:ext uri="{FF2B5EF4-FFF2-40B4-BE49-F238E27FC236}">
                <a16:creationId xmlns:a16="http://schemas.microsoft.com/office/drawing/2014/main" id="{7B11F691-DA2B-ABBF-4F42-9E8F12230D3D}"/>
              </a:ext>
            </a:extLst>
          </p:cNvPr>
          <p:cNvSpPr>
            <a:spLocks noGrp="1" noChangeArrowheads="1"/>
          </p:cNvSpPr>
          <p:nvPr>
            <p:ph type="title"/>
          </p:nvPr>
        </p:nvSpPr>
        <p:spPr>
          <a:xfrm>
            <a:off x="457200" y="111760"/>
            <a:ext cx="8229600" cy="622988"/>
          </a:xfrm>
        </p:spPr>
        <p:txBody>
          <a:bodyPr/>
          <a:lstStyle/>
          <a:p>
            <a:pPr eaLnBrk="1" hangingPunct="1"/>
            <a:r>
              <a:rPr lang="fa-IR" altLang="en-US" dirty="0">
                <a:cs typeface="B Nazanin" panose="00000400000000000000" pitchFamily="2" charset="-78"/>
              </a:rPr>
              <a:t>زمان بندی رشته یا ریسمان</a:t>
            </a:r>
            <a:endParaRPr lang="en-US" altLang="en-US" dirty="0">
              <a:cs typeface="B Nazanin" panose="00000400000000000000" pitchFamily="2" charset="-78"/>
            </a:endParaRPr>
          </a:p>
        </p:txBody>
      </p:sp>
      <p:sp>
        <p:nvSpPr>
          <p:cNvPr id="61442" name="Rectangle 3">
            <a:extLst>
              <a:ext uri="{FF2B5EF4-FFF2-40B4-BE49-F238E27FC236}">
                <a16:creationId xmlns:a16="http://schemas.microsoft.com/office/drawing/2014/main" id="{9C24F41B-18BB-9CBE-354F-1D98000C09AB}"/>
              </a:ext>
            </a:extLst>
          </p:cNvPr>
          <p:cNvSpPr>
            <a:spLocks noGrp="1" noChangeArrowheads="1"/>
          </p:cNvSpPr>
          <p:nvPr>
            <p:ph type="body" idx="1"/>
          </p:nvPr>
        </p:nvSpPr>
        <p:spPr>
          <a:xfrm>
            <a:off x="125041" y="1106576"/>
            <a:ext cx="8893918" cy="5639664"/>
          </a:xfrm>
        </p:spPr>
        <p:txBody>
          <a:bodyPr/>
          <a:lstStyle/>
          <a:p>
            <a:pPr marL="0" marR="0" algn="r" rtl="1">
              <a:spcBef>
                <a:spcPts val="1500"/>
              </a:spcBef>
              <a:spcAft>
                <a:spcPts val="15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سیستم‌عامل‌های چند-رشته‌ای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multi-threaded</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دو روش برای زمان‌بندی رشته‌ها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thread scheduling</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 دامنه رقابت سیستم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System Contention Scope</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دامنه رقابت فرایند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 Contention Scope</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این دو روش در محدوده رقابت برای منابع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تفاوت دارند.</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0" marR="0" indent="0">
              <a:spcBef>
                <a:spcPts val="0"/>
              </a:spcBef>
              <a:spcAft>
                <a:spcPts val="800"/>
              </a:spcAft>
              <a:buNone/>
            </a:pPr>
            <a:r>
              <a:rPr lang="en-US" sz="20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215603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fa-IR" altLang="en-US" dirty="0">
                <a:cs typeface="B Nazanin" panose="00000400000000000000" pitchFamily="2" charset="-78"/>
              </a:rPr>
              <a:t>زمان بندی رشته یا ریسمان</a:t>
            </a:r>
            <a:endParaRPr lang="en-US" altLang="en-US" dirty="0">
              <a:cs typeface="B Nazanin" panose="00000400000000000000" pitchFamily="2" charset="-78"/>
            </a:endParaRP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125041" y="1106576"/>
            <a:ext cx="8893918" cy="5639664"/>
          </a:xfrm>
        </p:spPr>
        <p:txBody>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فرایند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رقابت بر سر منابع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تنها بین رشته‌های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هم‌تراز</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equivalents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درون یک فرایند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یا برنامه کاربردی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application</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رخ می‌دهد. رشته‌های هم‌تراز،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اجرا در یک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فرایندهای سبک‌وزن </a:t>
            </a:r>
            <a:r>
              <a:rPr lang="en-US"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LWP</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دسترس زمان‌بندی می‌شوند. </a:t>
            </a: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فرایندهای سبک‌وزن</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اندازه محدودی دارند. </a:t>
            </a: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مدل‌های «یک‌به‌چند»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one-to-many</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«چندبه‌چند»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many-to-many</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سبک‌تر و کم‌هزینه‌تر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ویندوز، سولاریس و لینوکس از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رشته‌های کاربر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user-level threads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spcBef>
                <a:spcPts val="0"/>
              </a:spcBef>
              <a:spcAft>
                <a:spcPts val="800"/>
              </a:spcAft>
            </a:pPr>
            <a:r>
              <a:rPr lang="en-US"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98468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A72A-4062-8A65-B8D0-FB202CD0F62A}"/>
            </a:ext>
          </a:extLst>
        </p:cNvPr>
        <p:cNvGrpSpPr/>
        <p:nvPr/>
      </p:nvGrpSpPr>
      <p:grpSpPr>
        <a:xfrm>
          <a:off x="0" y="0"/>
          <a:ext cx="0" cy="0"/>
          <a:chOff x="0" y="0"/>
          <a:chExt cx="0" cy="0"/>
        </a:xfrm>
      </p:grpSpPr>
      <p:sp>
        <p:nvSpPr>
          <p:cNvPr id="61441" name="Rectangle 2">
            <a:extLst>
              <a:ext uri="{FF2B5EF4-FFF2-40B4-BE49-F238E27FC236}">
                <a16:creationId xmlns:a16="http://schemas.microsoft.com/office/drawing/2014/main" id="{9B6E5A1C-4D54-6233-D47F-A43192621CB3}"/>
              </a:ext>
            </a:extLst>
          </p:cNvPr>
          <p:cNvSpPr>
            <a:spLocks noGrp="1" noChangeArrowheads="1"/>
          </p:cNvSpPr>
          <p:nvPr>
            <p:ph type="title"/>
          </p:nvPr>
        </p:nvSpPr>
        <p:spPr>
          <a:xfrm>
            <a:off x="457200" y="111760"/>
            <a:ext cx="8229600" cy="622988"/>
          </a:xfrm>
        </p:spPr>
        <p:txBody>
          <a:bodyPr/>
          <a:lstStyle/>
          <a:p>
            <a:pPr eaLnBrk="1" hangingPunct="1"/>
            <a:r>
              <a:rPr lang="fa-IR" altLang="en-US" dirty="0">
                <a:cs typeface="B Nazanin" panose="00000400000000000000" pitchFamily="2" charset="-78"/>
              </a:rPr>
              <a:t>زمان بندی رشته یا ریسمان</a:t>
            </a:r>
            <a:endParaRPr lang="en-US" altLang="en-US" dirty="0">
              <a:cs typeface="B Nazanin" panose="00000400000000000000" pitchFamily="2" charset="-78"/>
            </a:endParaRPr>
          </a:p>
        </p:txBody>
      </p:sp>
      <p:sp>
        <p:nvSpPr>
          <p:cNvPr id="61442" name="Rectangle 3">
            <a:extLst>
              <a:ext uri="{FF2B5EF4-FFF2-40B4-BE49-F238E27FC236}">
                <a16:creationId xmlns:a16="http://schemas.microsoft.com/office/drawing/2014/main" id="{496F2878-EC15-5351-EE02-9F4113FBE04A}"/>
              </a:ext>
            </a:extLst>
          </p:cNvPr>
          <p:cNvSpPr>
            <a:spLocks noGrp="1" noChangeArrowheads="1"/>
          </p:cNvSpPr>
          <p:nvPr>
            <p:ph type="body" idx="1"/>
          </p:nvPr>
        </p:nvSpPr>
        <p:spPr>
          <a:xfrm>
            <a:off x="125041" y="1106576"/>
            <a:ext cx="8893918" cy="5639664"/>
          </a:xfrm>
        </p:spPr>
        <p:txBody>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فرایند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en-US" sz="2400" kern="100" dirty="0">
                <a:effectLst/>
                <a:latin typeface="Aptos" panose="020B0004020202020204" pitchFamily="34" charset="0"/>
                <a:ea typeface="Aptos" panose="020B0004020202020204" pitchFamily="34" charset="0"/>
                <a:cs typeface="B Nazanin" panose="00000400000000000000" pitchFamily="2" charset="-78"/>
              </a:rPr>
              <a:t>  </a:t>
            </a:r>
            <a:r>
              <a:rPr lang="ar-SA" sz="2400" kern="100" dirty="0">
                <a:effectLst/>
                <a:latin typeface="Aptos" panose="020B0004020202020204" pitchFamily="34" charset="0"/>
                <a:ea typeface="Aptos" panose="020B0004020202020204" pitchFamily="34" charset="0"/>
                <a:cs typeface="B Nazanin" panose="00000400000000000000" pitchFamily="2" charset="-78"/>
              </a:rPr>
              <a:t>در این مدل، نخ‌های </a:t>
            </a:r>
            <a:r>
              <a:rPr lang="en-US" sz="2400" kern="100" dirty="0" err="1">
                <a:effectLst/>
                <a:latin typeface="Aptos" panose="020B0004020202020204" pitchFamily="34" charset="0"/>
                <a:ea typeface="Aptos" panose="020B0004020202020204" pitchFamily="34" charset="0"/>
                <a:cs typeface="B Nazanin" panose="00000400000000000000" pitchFamily="2" charset="-78"/>
              </a:rPr>
              <a:t>pthread</a:t>
            </a:r>
            <a:r>
              <a:rPr lang="en-US" sz="2400" kern="100" dirty="0">
                <a:effectLst/>
                <a:latin typeface="Aptos" panose="020B0004020202020204" pitchFamily="34" charset="0"/>
                <a:ea typeface="Aptos" panose="020B0004020202020204" pitchFamily="34" charset="0"/>
                <a:cs typeface="B Nazanin" panose="00000400000000000000" pitchFamily="2" charset="-78"/>
              </a:rPr>
              <a:t> </a:t>
            </a:r>
            <a:r>
              <a:rPr lang="ar-SA" sz="2400" kern="100" dirty="0">
                <a:effectLst/>
                <a:latin typeface="Aptos" panose="020B0004020202020204" pitchFamily="34" charset="0"/>
                <a:ea typeface="Aptos" panose="020B0004020202020204" pitchFamily="34" charset="0"/>
                <a:cs typeface="B Nazanin" panose="00000400000000000000" pitchFamily="2" charset="-78"/>
              </a:rPr>
              <a:t>فقط </a:t>
            </a:r>
            <a:r>
              <a:rPr lang="ar-SA" sz="2400" b="1" kern="100" dirty="0">
                <a:effectLst/>
                <a:latin typeface="Aptos" panose="020B0004020202020204" pitchFamily="34" charset="0"/>
                <a:ea typeface="Aptos" panose="020B0004020202020204" pitchFamily="34" charset="0"/>
                <a:cs typeface="B Nazanin" panose="00000400000000000000" pitchFamily="2" charset="-78"/>
              </a:rPr>
              <a:t>درون خود برنامه</a:t>
            </a:r>
            <a:r>
              <a:rPr lang="en-US" sz="2400" b="1" kern="100" dirty="0">
                <a:effectLst/>
                <a:latin typeface="Aptos" panose="020B0004020202020204" pitchFamily="34" charset="0"/>
                <a:ea typeface="Aptos" panose="020B0004020202020204" pitchFamily="34" charset="0"/>
                <a:cs typeface="B Nazanin" panose="00000400000000000000" pitchFamily="2" charset="-78"/>
              </a:rPr>
              <a:t> (process)</a:t>
            </a:r>
            <a:r>
              <a:rPr lang="en-US" sz="2400" kern="100" dirty="0">
                <a:effectLst/>
                <a:latin typeface="Aptos" panose="020B0004020202020204" pitchFamily="34" charset="0"/>
                <a:ea typeface="Aptos" panose="020B0004020202020204" pitchFamily="34" charset="0"/>
                <a:cs typeface="B Nazanin" panose="00000400000000000000" pitchFamily="2" charset="-78"/>
              </a:rPr>
              <a:t> </a:t>
            </a:r>
            <a:r>
              <a:rPr lang="ar-SA" sz="2400" kern="100" dirty="0">
                <a:effectLst/>
                <a:latin typeface="Aptos" panose="020B0004020202020204" pitchFamily="34" charset="0"/>
                <a:ea typeface="Aptos" panose="020B0004020202020204" pitchFamily="34" charset="0"/>
                <a:cs typeface="B Nazanin" panose="00000400000000000000" pitchFamily="2" charset="-78"/>
              </a:rPr>
              <a:t>با هم رقابت می‌کنند</a:t>
            </a:r>
            <a:r>
              <a:rPr lang="en-US" sz="2400" kern="100" dirty="0">
                <a:effectLst/>
                <a:latin typeface="Aptos" panose="020B0004020202020204" pitchFamily="34" charset="0"/>
                <a:ea typeface="Aptos" panose="020B0004020202020204" pitchFamily="34" charset="0"/>
                <a:cs typeface="B Nazanin" panose="00000400000000000000" pitchFamily="2" charset="-78"/>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400" kern="100" dirty="0">
                <a:effectLst/>
                <a:latin typeface="Aptos" panose="020B0004020202020204" pitchFamily="34" charset="0"/>
                <a:ea typeface="Aptos" panose="020B0004020202020204" pitchFamily="34" charset="0"/>
                <a:cs typeface="B Nazanin" panose="00000400000000000000" pitchFamily="2" charset="-78"/>
              </a:rPr>
              <a:t>سیستم‌عامل تنها </a:t>
            </a:r>
            <a:r>
              <a:rPr lang="ar-SA" sz="2400" b="1" kern="100" dirty="0">
                <a:effectLst/>
                <a:latin typeface="Aptos" panose="020B0004020202020204" pitchFamily="34" charset="0"/>
                <a:ea typeface="Aptos" panose="020B0004020202020204" pitchFamily="34" charset="0"/>
                <a:cs typeface="B Nazanin" panose="00000400000000000000" pitchFamily="2" charset="-78"/>
              </a:rPr>
              <a:t>تعدادی</a:t>
            </a:r>
            <a:r>
              <a:rPr lang="en-US" sz="2400" b="1" kern="100" dirty="0">
                <a:effectLst/>
                <a:latin typeface="Aptos" panose="020B0004020202020204" pitchFamily="34" charset="0"/>
                <a:ea typeface="Aptos" panose="020B0004020202020204" pitchFamily="34" charset="0"/>
                <a:cs typeface="B Nazanin" panose="00000400000000000000" pitchFamily="2" charset="-78"/>
              </a:rPr>
              <a:t> LWP </a:t>
            </a:r>
            <a:r>
              <a:rPr lang="ar-SA" sz="2400" b="1" kern="100" dirty="0">
                <a:effectLst/>
                <a:latin typeface="Aptos" panose="020B0004020202020204" pitchFamily="34" charset="0"/>
                <a:ea typeface="Aptos" panose="020B0004020202020204" pitchFamily="34" charset="0"/>
                <a:cs typeface="B Nazanin" panose="00000400000000000000" pitchFamily="2" charset="-78"/>
              </a:rPr>
              <a:t>فرآیند سبک‌وزن</a:t>
            </a:r>
            <a:r>
              <a:rPr lang="en-US" sz="2400" kern="100" dirty="0">
                <a:effectLst/>
                <a:latin typeface="Aptos" panose="020B0004020202020204" pitchFamily="34" charset="0"/>
                <a:ea typeface="Aptos" panose="020B0004020202020204" pitchFamily="34" charset="0"/>
                <a:cs typeface="B Nazanin" panose="00000400000000000000" pitchFamily="2" charset="-78"/>
              </a:rPr>
              <a:t> </a:t>
            </a:r>
            <a:r>
              <a:rPr lang="ar-SA" sz="2400" kern="100" dirty="0">
                <a:effectLst/>
                <a:latin typeface="Aptos" panose="020B0004020202020204" pitchFamily="34" charset="0"/>
                <a:ea typeface="Aptos" panose="020B0004020202020204" pitchFamily="34" charset="0"/>
                <a:cs typeface="B Nazanin" panose="00000400000000000000" pitchFamily="2" charset="-78"/>
              </a:rPr>
              <a:t>به برنامه اختصاص می‌دهد</a:t>
            </a:r>
            <a:r>
              <a:rPr lang="en-US" sz="2400" kern="100" dirty="0">
                <a:effectLst/>
                <a:latin typeface="Aptos" panose="020B0004020202020204" pitchFamily="34" charset="0"/>
                <a:ea typeface="Aptos" panose="020B0004020202020204" pitchFamily="34" charset="0"/>
                <a:cs typeface="B Nazanin" panose="00000400000000000000" pitchFamily="2" charset="-78"/>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400" kern="100" dirty="0">
                <a:effectLst/>
                <a:latin typeface="Aptos" panose="020B0004020202020204" pitchFamily="34" charset="0"/>
                <a:ea typeface="Aptos" panose="020B0004020202020204" pitchFamily="34" charset="0"/>
                <a:cs typeface="B Nazanin" panose="00000400000000000000" pitchFamily="2" charset="-78"/>
              </a:rPr>
              <a:t>خود برنامه</a:t>
            </a:r>
            <a:r>
              <a:rPr lang="en-US" sz="2400" kern="100" dirty="0">
                <a:effectLst/>
                <a:latin typeface="Aptos" panose="020B0004020202020204" pitchFamily="34" charset="0"/>
                <a:ea typeface="Aptos" panose="020B0004020202020204" pitchFamily="34" charset="0"/>
                <a:cs typeface="B Nazanin" panose="00000400000000000000" pitchFamily="2" charset="-78"/>
              </a:rPr>
              <a:t> (</a:t>
            </a:r>
            <a:r>
              <a:rPr lang="ar-SA" sz="2400" kern="100" dirty="0">
                <a:effectLst/>
                <a:latin typeface="Aptos" panose="020B0004020202020204" pitchFamily="34" charset="0"/>
                <a:ea typeface="Aptos" panose="020B0004020202020204" pitchFamily="34" charset="0"/>
                <a:cs typeface="B Nazanin" panose="00000400000000000000" pitchFamily="2" charset="-78"/>
              </a:rPr>
              <a:t>با کمک کتابخانه‌ی</a:t>
            </a:r>
            <a:r>
              <a:rPr lang="en-US" sz="2400" kern="100" dirty="0">
                <a:effectLst/>
                <a:latin typeface="Aptos" panose="020B0004020202020204" pitchFamily="34" charset="0"/>
                <a:ea typeface="Aptos" panose="020B0004020202020204" pitchFamily="34" charset="0"/>
                <a:cs typeface="B Nazanin" panose="00000400000000000000" pitchFamily="2" charset="-78"/>
              </a:rPr>
              <a:t> </a:t>
            </a:r>
            <a:r>
              <a:rPr lang="en-US" sz="2400" kern="100" dirty="0" err="1">
                <a:effectLst/>
                <a:latin typeface="Aptos" panose="020B0004020202020204" pitchFamily="34" charset="0"/>
                <a:ea typeface="Aptos" panose="020B0004020202020204" pitchFamily="34" charset="0"/>
                <a:cs typeface="B Nazanin" panose="00000400000000000000" pitchFamily="2" charset="-78"/>
              </a:rPr>
              <a:t>pthread</a:t>
            </a:r>
            <a:r>
              <a:rPr lang="en-US" sz="2400" kern="100" dirty="0">
                <a:effectLst/>
                <a:latin typeface="Aptos" panose="020B0004020202020204" pitchFamily="34" charset="0"/>
                <a:ea typeface="Aptos" panose="020B0004020202020204" pitchFamily="34" charset="0"/>
                <a:cs typeface="B Nazanin" panose="00000400000000000000" pitchFamily="2" charset="-78"/>
              </a:rPr>
              <a:t>) </a:t>
            </a:r>
            <a:r>
              <a:rPr lang="ar-SA" sz="2400" kern="100" dirty="0">
                <a:effectLst/>
                <a:latin typeface="Aptos" panose="020B0004020202020204" pitchFamily="34" charset="0"/>
                <a:ea typeface="Aptos" panose="020B0004020202020204" pitchFamily="34" charset="0"/>
                <a:cs typeface="B Nazanin" panose="00000400000000000000" pitchFamily="2" charset="-78"/>
              </a:rPr>
              <a:t>تصمیم می‌گیرد که </a:t>
            </a:r>
            <a:r>
              <a:rPr lang="ar-SA" sz="2400" b="1" kern="100" dirty="0">
                <a:effectLst/>
                <a:latin typeface="Aptos" panose="020B0004020202020204" pitchFamily="34" charset="0"/>
                <a:ea typeface="Aptos" panose="020B0004020202020204" pitchFamily="34" charset="0"/>
                <a:cs typeface="B Nazanin" panose="00000400000000000000" pitchFamily="2" charset="-78"/>
              </a:rPr>
              <a:t>کدام نخ کاربر</a:t>
            </a:r>
            <a:r>
              <a:rPr lang="ar-SA" sz="2400" kern="100" dirty="0">
                <a:effectLst/>
                <a:latin typeface="Aptos" panose="020B0004020202020204" pitchFamily="34" charset="0"/>
                <a:ea typeface="Aptos" panose="020B0004020202020204" pitchFamily="34" charset="0"/>
                <a:cs typeface="B Nazanin" panose="00000400000000000000" pitchFamily="2" charset="-78"/>
              </a:rPr>
              <a:t> روی کدام</a:t>
            </a:r>
            <a:r>
              <a:rPr lang="en-US" sz="2400" kern="100" dirty="0">
                <a:effectLst/>
                <a:latin typeface="Aptos" panose="020B0004020202020204" pitchFamily="34" charset="0"/>
                <a:ea typeface="Aptos" panose="020B0004020202020204" pitchFamily="34" charset="0"/>
                <a:cs typeface="B Nazanin" panose="00000400000000000000" pitchFamily="2" charset="-78"/>
              </a:rPr>
              <a:t> LWP </a:t>
            </a:r>
            <a:r>
              <a:rPr lang="ar-SA" sz="2400" kern="100" dirty="0">
                <a:effectLst/>
                <a:latin typeface="Aptos" panose="020B0004020202020204" pitchFamily="34" charset="0"/>
                <a:ea typeface="Aptos" panose="020B0004020202020204" pitchFamily="34" charset="0"/>
                <a:cs typeface="B Nazanin" panose="00000400000000000000" pitchFamily="2" charset="-78"/>
              </a:rPr>
              <a:t>اجرا شود</a:t>
            </a:r>
            <a:r>
              <a:rPr lang="en-US" sz="2400" kern="100" dirty="0">
                <a:effectLst/>
                <a:latin typeface="Aptos" panose="020B0004020202020204" pitchFamily="34" charset="0"/>
                <a:ea typeface="Aptos" panose="020B0004020202020204" pitchFamily="34" charset="0"/>
                <a:cs typeface="B Nazanin" panose="00000400000000000000" pitchFamily="2" charset="-78"/>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400" kern="100" dirty="0">
                <a:effectLst/>
                <a:latin typeface="Aptos" panose="020B0004020202020204" pitchFamily="34" charset="0"/>
                <a:ea typeface="Aptos" panose="020B0004020202020204" pitchFamily="34" charset="0"/>
                <a:cs typeface="B Nazanin" panose="00000400000000000000" pitchFamily="2" charset="-78"/>
              </a:rPr>
              <a:t>سیستم‌عامل فقط </a:t>
            </a:r>
            <a:r>
              <a:rPr lang="en-US" sz="2400" b="1" kern="100" dirty="0">
                <a:effectLst/>
                <a:latin typeface="Aptos" panose="020B0004020202020204" pitchFamily="34" charset="0"/>
                <a:ea typeface="Aptos" panose="020B0004020202020204" pitchFamily="34" charset="0"/>
                <a:cs typeface="B Nazanin" panose="00000400000000000000" pitchFamily="2" charset="-78"/>
              </a:rPr>
              <a:t>LWP</a:t>
            </a:r>
            <a:r>
              <a:rPr lang="ar-SA" sz="2400" b="1" kern="100" dirty="0">
                <a:effectLst/>
                <a:latin typeface="Aptos" panose="020B0004020202020204" pitchFamily="34" charset="0"/>
                <a:ea typeface="Aptos" panose="020B0004020202020204" pitchFamily="34" charset="0"/>
                <a:cs typeface="B Nazanin" panose="00000400000000000000" pitchFamily="2" charset="-78"/>
              </a:rPr>
              <a:t>ها</a:t>
            </a:r>
            <a:r>
              <a:rPr lang="ar-SA" sz="2400" kern="100" dirty="0">
                <a:effectLst/>
                <a:latin typeface="Aptos" panose="020B0004020202020204" pitchFamily="34" charset="0"/>
                <a:ea typeface="Aptos" panose="020B0004020202020204" pitchFamily="34" charset="0"/>
                <a:cs typeface="B Nazanin" panose="00000400000000000000" pitchFamily="2" charset="-78"/>
              </a:rPr>
              <a:t> را می‌شناسد، و هیچ اطلاعی از نخ‌های سطح کاربر</a:t>
            </a:r>
            <a:r>
              <a:rPr lang="en-US" sz="2400" kern="100" dirty="0">
                <a:effectLst/>
                <a:latin typeface="Aptos" panose="020B0004020202020204" pitchFamily="34" charset="0"/>
                <a:ea typeface="Aptos" panose="020B0004020202020204" pitchFamily="34" charset="0"/>
                <a:cs typeface="B Nazanin" panose="00000400000000000000" pitchFamily="2" charset="-78"/>
              </a:rPr>
              <a:t> (</a:t>
            </a:r>
            <a:r>
              <a:rPr lang="en-US" sz="2400" kern="100" dirty="0" err="1">
                <a:effectLst/>
                <a:latin typeface="Aptos" panose="020B0004020202020204" pitchFamily="34" charset="0"/>
                <a:ea typeface="Aptos" panose="020B0004020202020204" pitchFamily="34" charset="0"/>
                <a:cs typeface="B Nazanin" panose="00000400000000000000" pitchFamily="2" charset="-78"/>
              </a:rPr>
              <a:t>pthread</a:t>
            </a:r>
            <a:r>
              <a:rPr lang="ar-SA" sz="2400" kern="100" dirty="0">
                <a:effectLst/>
                <a:latin typeface="Aptos" panose="020B0004020202020204" pitchFamily="34" charset="0"/>
                <a:ea typeface="Aptos" panose="020B0004020202020204" pitchFamily="34" charset="0"/>
                <a:cs typeface="B Nazanin" panose="00000400000000000000" pitchFamily="2" charset="-78"/>
              </a:rPr>
              <a:t>ها ندارد</a:t>
            </a:r>
            <a:r>
              <a:rPr lang="en-US" sz="2400" kern="100" dirty="0">
                <a:effectLst/>
                <a:latin typeface="Aptos" panose="020B0004020202020204" pitchFamily="34" charset="0"/>
                <a:ea typeface="Aptos" panose="020B0004020202020204" pitchFamily="34" charset="0"/>
                <a:cs typeface="B Nazanin" panose="00000400000000000000" pitchFamily="2" charset="-78"/>
              </a:rPr>
              <a:t>.</a:t>
            </a:r>
          </a:p>
          <a:p>
            <a:pPr marL="0" marR="0" algn="r" rtl="1">
              <a:lnSpc>
                <a:spcPct val="115000"/>
              </a:lnSpc>
              <a:spcAft>
                <a:spcPts val="800"/>
              </a:spcAft>
            </a:pPr>
            <a:r>
              <a:rPr lang="en-US" sz="2400" kern="100" dirty="0">
                <a:effectLst/>
                <a:latin typeface="Aptos" panose="020B0004020202020204" pitchFamily="34" charset="0"/>
                <a:ea typeface="Aptos" panose="020B0004020202020204" pitchFamily="34" charset="0"/>
                <a:cs typeface="B Nazanin" panose="00000400000000000000" pitchFamily="2" charset="-78"/>
              </a:rPr>
              <a:t> </a:t>
            </a:r>
          </a:p>
          <a:p>
            <a:pPr marL="0" marR="0">
              <a:spcBef>
                <a:spcPts val="0"/>
              </a:spcBef>
              <a:spcAft>
                <a:spcPts val="800"/>
              </a:spcAft>
            </a:pPr>
            <a:r>
              <a:rPr lang="en-US"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2607794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fa-IR" altLang="en-US" sz="3200" dirty="0">
                <a:cs typeface="B Nazanin" panose="00000400000000000000" pitchFamily="2" charset="-78"/>
              </a:rPr>
              <a:t>اهداف</a:t>
            </a:r>
            <a:endParaRPr lang="en-US" altLang="en-US" dirty="0"/>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586248" y="982029"/>
            <a:ext cx="7971503" cy="5258751"/>
          </a:xfrm>
        </p:spPr>
        <p:txBody>
          <a:bodyPr/>
          <a:lstStyle/>
          <a:p>
            <a:pPr marL="342900" marR="0" lvl="0" indent="-342900" algn="r" rtl="1">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الگوریتم‌های مختلف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انواع الگوریتم‌های زمان‌بندی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که برای مدیریت صف</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(queue)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فرایندهای آماده‌ی اجرا به کار می‌روند، توضیح داده خواهد 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ارزیابی الگوریتم‌های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اساس معیارهای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روش‌های ارزیابی کارایی الگوریتم‌های زمان‌بندی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اساس معیارهایی مانند زمان پاسخ‌دهی، 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turnaround</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زمان انتظار و توان عملیاتی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(throughput)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شرح داده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مسائل مربوط به زمان‌بندی در سیستم‌های چندپردازنده و چند هسته‌ای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چالش‌ها و راه‌حل‌های مربوط به زمان‌بندی در سیستم‌های با چند 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(multiprocessor)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چند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(multicore)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مورد بحث قرار خواهد گرفت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الگوریتم‌های مختلف زمان‌بندی زمان حقیقی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انواع الگوریتم‌های زمان‌بندی که برای سیستم‌های زمان حقیقی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(real-time)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که نیازمند پاسخ‌دهی تضمین‌شده هستند، معرفی خواهند 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rtl="1">
              <a:spcBef>
                <a:spcPts val="0"/>
              </a:spcBef>
              <a:spcAft>
                <a:spcPts val="0"/>
              </a:spcAft>
              <a:buNone/>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fa-IR" altLang="en-US" dirty="0">
                <a:cs typeface="B Nazanin" panose="00000400000000000000" pitchFamily="2" charset="-78"/>
              </a:rPr>
              <a:t>زمان بندی رشته یا ریسمان</a:t>
            </a:r>
            <a:endParaRPr lang="en-US" altLang="en-US" dirty="0"/>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276226" y="1087120"/>
            <a:ext cx="8734424" cy="5491479"/>
          </a:xfrm>
        </p:spPr>
        <p:txBody>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سیستم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رشته‌های موجود در سیستم‌عامل، برای استفاده از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رقابت می‌کنند.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 «یک‌به‌یک»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one-to-one</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fa-IR" sz="2400" dirty="0">
                <a:solidFill>
                  <a:srgbClr val="1F1F1F"/>
                </a:solidFill>
                <a:latin typeface="Calibri" panose="020F0502020204030204" pitchFamily="34" charset="0"/>
                <a:ea typeface="Calibri" panose="020F0502020204030204" pitchFamily="34" charset="0"/>
                <a:cs typeface="B Nazanin" panose="00000400000000000000" pitchFamily="2" charset="-78"/>
              </a:rPr>
              <a:t>به ازای هر فرآیند کاربر یک </a:t>
            </a:r>
            <a:r>
              <a:rPr lang="en-US" sz="2400" dirty="0">
                <a:solidFill>
                  <a:srgbClr val="1F1F1F"/>
                </a:solidFill>
                <a:latin typeface="Calibri" panose="020F0502020204030204" pitchFamily="34" charset="0"/>
                <a:ea typeface="Calibri" panose="020F0502020204030204" pitchFamily="34" charset="0"/>
                <a:cs typeface="B Nazanin" panose="00000400000000000000" pitchFamily="2" charset="-78"/>
              </a:rPr>
              <a:t>LWP</a:t>
            </a:r>
            <a:r>
              <a:rPr lang="fa-IR" sz="2400" dirty="0">
                <a:solidFill>
                  <a:srgbClr val="1F1F1F"/>
                </a:solidFill>
                <a:latin typeface="Calibri" panose="020F0502020204030204" pitchFamily="34" charset="0"/>
                <a:ea typeface="Calibri" panose="020F0502020204030204" pitchFamily="34" charset="0"/>
                <a:cs typeface="B Nazanin" panose="00000400000000000000" pitchFamily="2" charset="-78"/>
              </a:rPr>
              <a:t> ساخته خواهد .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بسیار قابل پیش‌بینی است، زیرا هسته سیستم‌عامل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 تمام رشته‌ها نظارت مستقیم دارد.</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(میداند چه رشته‌هایی وجود دارد و کدام باید اجرا شود)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بااین‌حال،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دلیل لزوم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مرکزی تمام رشته‌ها</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سیستم</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می‌تواند پرهزینه‌تر از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باشد.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لینوکس که از مدل یک‌به‌یک پشتیبانی می‌کنند، از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رشته‌های هسته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kernel-level threads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algn="r" rtl="1">
              <a:spcBef>
                <a:spcPts val="1500"/>
              </a:spcBef>
              <a:spcAft>
                <a:spcPts val="15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به‌طور خلاصه،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درون یک فرایند یا برنامه کاربردی و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بین تمام رشته‌های سیستم کاربرد دارد. انتخاب روش مناسب به مدل رشته‌بندی و اولویت‌های سیستم‌عامل بستگی دارد.</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0" marR="0">
              <a:spcBef>
                <a:spcPts val="0"/>
              </a:spcBef>
              <a:spcAft>
                <a:spcPts val="800"/>
              </a:spcAft>
            </a:pPr>
            <a:r>
              <a:rPr lang="en-US"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3923569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fa-IR" altLang="en-US" dirty="0">
                <a:cs typeface="B Nazanin" panose="00000400000000000000" pitchFamily="2" charset="-78"/>
              </a:rPr>
              <a:t>زمان بندی رشته یا ریسمان</a:t>
            </a:r>
            <a:endParaRPr lang="en-US" altLang="en-US" dirty="0"/>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250371" y="1137919"/>
            <a:ext cx="8221823" cy="5056051"/>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رابط برنامه‌نویسی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کاربر اجازه می‌دهد تا در هنگام ایجاد رشته، بین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SCS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یکی را انتخاب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PTHREAD_SCOPE_PROCESS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استفاده از زمان‌بندی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PCS</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رشته‌ها را زمان‌بندی می‌کند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PTHREAD_SCOPE_SYSTEM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استفاده از زمان‌بندی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SCS</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رشته‌ها را زمان‌بندی می‌کند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انتخاب ممکن است توسط سیستم عامل محدود شود. برای مثال، لینوکس 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macOS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فقط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PTHREAD_SCOPE_SYSTEM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اجازه می‌دهند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fa-IR" altLang="en-US" sz="3200" dirty="0">
                <a:cs typeface="B Nazanin" panose="00000400000000000000" pitchFamily="2" charset="-78"/>
              </a:rPr>
              <a:t>زمان بندی چند پردازنده ای</a:t>
            </a:r>
            <a:endParaRPr lang="en-US" altLang="en-US" dirty="0"/>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478971" y="1122363"/>
            <a:ext cx="8083971" cy="5300208"/>
          </a:xfrm>
        </p:spPr>
        <p:txBody>
          <a:bodyPr/>
          <a:lstStyle/>
          <a:p>
            <a:pPr marL="0" marR="0" algn="r" rtl="1">
              <a:lnSpc>
                <a:spcPct val="107000"/>
              </a:lnSpc>
              <a:spcBef>
                <a:spcPts val="200"/>
              </a:spcBef>
              <a:spcAft>
                <a:spcPts val="0"/>
              </a:spcAft>
            </a:pP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b="1" dirty="0">
                <a:solidFill>
                  <a:srgbClr val="1F1F1F"/>
                </a:solidFill>
                <a:latin typeface="Arial" panose="020B0604020202020204" pitchFamily="34" charset="0"/>
                <a:ea typeface="Times New Roman" panose="02020603050405020304" pitchFamily="18" charset="0"/>
                <a:cs typeface="B Nazanin" panose="00000400000000000000" pitchFamily="2" charset="-78"/>
              </a:rPr>
              <a:t>پردازنده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سیستم‌های چند پردازنده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scheduling in Multiprocessor Systems)</a:t>
            </a:r>
            <a:endParaRPr lang="en-US" sz="2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زمانی که چندین</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دسترس باشد، پیچیده‌تر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مفهوم چند پردازنده می‌تواند شامل انواع مختلفی از معماری‌ها باشد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پردازنده‌های چند هسته‌ای</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(Multicore CPUs)</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هسته‌های چند رشته‌ای</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(Multithreaded cores)</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سیستم‌های</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دسترسی غیر یکنواخت به حافظه</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NUMA</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پردازش ناهمگن</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(Heterogeneous multiprocessing)</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fa-IR" altLang="en-US" sz="3200" dirty="0">
                <a:cs typeface="B Nazanin" panose="00000400000000000000" pitchFamily="2" charset="-78"/>
              </a:rPr>
              <a:t>زمان بندی چند پردازنده ای</a:t>
            </a:r>
            <a:endParaRPr lang="en-US" altLang="en-US" dirty="0"/>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a:xfrm>
            <a:off x="446314" y="1012372"/>
            <a:ext cx="8088086" cy="4751842"/>
          </a:xfrm>
        </p:spPr>
        <p:txBody>
          <a:bodyPr/>
          <a:lstStyle/>
          <a:p>
            <a:pPr marL="342900" marR="0" lvl="0" indent="-342900" algn="r" rtl="1">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چندپردازنده متقارن</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(SMP)</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حالتی است که در آن هر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صورت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مستقل</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خود را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1"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این حالت، همه رشته‌ها می‌توانند در یک صف آماده‌ی مشترک قرار بگیرند</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شکل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الف </a:t>
            </a:r>
          </a:p>
          <a:p>
            <a:pPr lvl="1"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همچنین، هر پردازنده می‌تواند صف اختصاصی خود را برای رشته‌ها داشته باشد</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شکل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 </a:t>
            </a:r>
            <a:endParaRPr lang="en-US" sz="2400" dirty="0">
              <a:effectLst/>
              <a:latin typeface="Times New Roman" panose="02020603050405020304" pitchFamily="18" charset="0"/>
              <a:ea typeface="Times New Roman" panose="02020603050405020304" pitchFamily="18" charset="0"/>
            </a:endParaRP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450" y="3598635"/>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fa-IR" altLang="en-US" sz="3200" dirty="0">
                <a:cs typeface="B Nazanin" panose="00000400000000000000" pitchFamily="2" charset="-78"/>
              </a:rPr>
              <a:t>پردازنده‌های چندهسته ای</a:t>
            </a:r>
            <a:endParaRPr lang="en-US" altLang="en-US" dirty="0"/>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272143" y="1020128"/>
            <a:ext cx="8675913" cy="4530725"/>
          </a:xfrm>
        </p:spPr>
        <p:txBody>
          <a:bodyPr/>
          <a:lstStyle/>
          <a:p>
            <a:pPr marL="0" marR="0"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زمانی که پردازنده به حافظه دسترسی پیدا می‌کند، زمان قابل توجهی را صرف انتظار برای در دسترس قرار گرفتن داده‌ها می‌کند. این وضعیت که به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توقف موقت</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حافظه</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شناخته می‌شود،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عمدتاً به این دلیل رخ می‌دهد که پردازنده‌های مدرن با سرعت بسیار بالاتری نسبت به حافظه کار می‌کنند. </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وقفه حافظه همچنین می‌تواند به دلیل </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خطای حافظه نهان</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(دسترسی به داده‌هایی که در حافظه نهان وجود ندارند) رخ دهد.</a:t>
            </a:r>
            <a:endPar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شکل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زیر</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یک وقفه حافظه را نشان می‌دهد. در این سناریو، پردازنده می‌تواند تا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۵۰</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درصد از زمان خود را صرف انتظار برای دریافت داده از حافظه کند.</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225" y="4640679"/>
            <a:ext cx="7412513" cy="182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077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fa-IR" altLang="en-US" sz="3200" dirty="0">
                <a:cs typeface="B Nazanin" panose="00000400000000000000" pitchFamily="2" charset="-78"/>
              </a:rPr>
              <a:t>پردازنده‌های چندهسته ای</a:t>
            </a:r>
            <a:endParaRPr lang="en-US" altLang="en-US" dirty="0"/>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398835" y="1020128"/>
            <a:ext cx="8549222" cy="4530725"/>
          </a:xfrm>
        </p:spPr>
        <p:txBody>
          <a:bodyPr/>
          <a:lstStyle/>
          <a:p>
            <a:pPr marL="0" marR="0" algn="r" rtl="1"/>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تمایل اخیر این است که چندین هسته‌ی پردازنده را روی یک تراشه‌ی فیزیکی واحد قرار دهند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روش باعث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افزایش سرعت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کاهش مصرف انرژی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از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چندین رشته در هر هسته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نیز رو به افزایش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کار از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توقف موقت حافظه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(memory stall)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پیشرفت در یک رشته‌ی دیگر در حین بازیابی حافظه استفاده می‌کند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fa-IR" altLang="en-US" sz="3200" dirty="0">
                <a:cs typeface="B Nazanin" panose="00000400000000000000" pitchFamily="2" charset="-78"/>
              </a:rPr>
              <a:t>سیستم های چندنخی چندهسته ای</a:t>
            </a:r>
            <a:endParaRPr lang="en-US" altLang="en-US" dirty="0"/>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هسته بیش از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رشته‌ی سخت‌افزاری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یک رشته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دچار توقف موقت حافظه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شود، به یک رشته‌ی دیگر سوئیچ کنید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8455" y="2472663"/>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3735421" y="1166653"/>
            <a:ext cx="5201749" cy="5119847"/>
          </a:xfrm>
        </p:spPr>
        <p:txBody>
          <a:bodyPr/>
          <a:lstStyle/>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 رشته‌ای کردن تراشه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0" marR="0" indent="0" algn="r" rtl="1">
              <a:buNone/>
            </a:pP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Chip-multithreading</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چندین رشته‌ی سخت‌افزاری را به هر هسته اختصاص می‌دهد</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اینتل به این قابلیت،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ابرنخی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(Hyperthreading)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می‌گوید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روی یک سیستم چهار هسته‌ای با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رشته‌ی سخت‌افزاری به ازای هر هسته، سیستم عامل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پردازنده‌ی منطقی را می‌بیند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746" y="976328"/>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fa-IR" altLang="en-US" sz="3200" dirty="0">
                <a:cs typeface="B Nazanin" panose="00000400000000000000" pitchFamily="2" charset="-78"/>
              </a:rPr>
              <a:t>سیستم های چندنخی چندهسته ای</a:t>
            </a:r>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808" y="1705724"/>
            <a:ext cx="4783592" cy="371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fa-IR" altLang="en-US" sz="3200" dirty="0">
                <a:cs typeface="B Nazanin" panose="00000400000000000000" pitchFamily="2" charset="-78"/>
              </a:rPr>
              <a:t>سیستم های چندنخی چندهسته ای</a:t>
            </a:r>
            <a:endParaRPr lang="en-US" altLang="en-US" dirty="0"/>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5105400" y="1298575"/>
            <a:ext cx="4038600" cy="4530725"/>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سطح از زمان‌بندی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سیستم عامل تصمیم می‌گیرد که کدام رشته‌ی نرم‌افزاری روی یک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منطقی</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یا نخ سخت‌افزاری</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اجرا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هسته چطور تصمیم می‌گیرد کدام رشته‌ی سخت‌افزاری</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 منطقی)</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روی هسته‌ی فیزیکی اجرا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fa-IR" altLang="en-US" sz="2400" dirty="0">
                <a:cs typeface="B Nazanin" panose="00000400000000000000" pitchFamily="2" charset="-78"/>
              </a:rPr>
              <a:t>زمان بندی چند پردازنده ای- توازن بار</a:t>
            </a:r>
            <a:endParaRPr lang="en-US" altLang="en-US" sz="2400" dirty="0"/>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435429" y="1030289"/>
            <a:ext cx="8557107" cy="5316082"/>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حالت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SMP</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برای کارایی بهتر، باید همه‌ی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latin typeface="Arial" panose="020B0604020202020204" pitchFamily="34" charset="0"/>
                <a:ea typeface="Times New Roman" panose="02020603050405020304" pitchFamily="18" charset="0"/>
                <a:cs typeface="B Nazanin" panose="00000400000000000000" pitchFamily="2" charset="-78"/>
              </a:rPr>
              <a:t> پردازنده‌ها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لود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نگه داشت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توازن بار</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(Load balancing)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تلاش می‌کند تا حجم کاری به طور مساوی توزیع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مهاجرت فشاری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(Push migration):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کار دوره‌ای بار روی هر پردازنده را بررسی می‌کند و در صورت مشاهده‌ی اضافه بار، وظیفه را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 بار به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های دیگر منتقل می‌کند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مهاجرت کششی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(Pull migration):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پردازنده‌های بیکار، وظیفه‌ی منتظر مانده را از پردازنده‌ی شلوغ می‌کشند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fa-IR" altLang="en-US" sz="3200" dirty="0">
                <a:cs typeface="B Nazanin" panose="00000400000000000000" pitchFamily="2" charset="-78"/>
              </a:rPr>
              <a:t>مفاهیم اولیه</a:t>
            </a:r>
            <a:endParaRPr lang="en-US" altLang="en-US" dirty="0"/>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3150524" y="1028701"/>
            <a:ext cx="5810596" cy="5267324"/>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حداکثر استفاده ممکن از</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چندبرنامگی</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(Multiprogramming) </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معنی</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حداکثر استفاده از</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استفاده از تکنیک چندبرنامگی (اجرای همزمان چند برنامه در حافظه) و تأثیر آن بر کارایی سیستم توضیح داده خواهد شد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fa-IR"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چرخه‌ی وقفه</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CPU-I/O:</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مفهوم چرخه‌ی وقفه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CPU-I/O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که ماهیت اجرای فرایندها را به صورت تناوب بین محاسبات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انتظار برای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نشان می‌دهد، تشریح خواهد شد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دنباله‌ی وقفه‌های</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اهمیت توزیع دنباله‌ی وقفه‌های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ورودی/خروجی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مدت زمان صرف شده برای محاسبات و انتظار برای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ورودی/خروجی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انتخاب الگوریتم زمان‌بندی مناسب مورد بحث قرار خواهد گرفت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13223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fa-IR" altLang="en-US" sz="2400" dirty="0">
                <a:cs typeface="B Nazanin" panose="00000400000000000000" pitchFamily="2" charset="-78"/>
              </a:rPr>
              <a:t>زمان بندی چند پردازنده ای</a:t>
            </a:r>
            <a:r>
              <a:rPr lang="en-US" altLang="en-US" sz="2400" dirty="0">
                <a:cs typeface="B Nazanin" panose="00000400000000000000" pitchFamily="2" charset="-78"/>
              </a:rPr>
              <a:t>– </a:t>
            </a:r>
            <a:r>
              <a:rPr lang="ar-SA" sz="2400" dirty="0">
                <a:cs typeface="B Nazanin" panose="00000400000000000000" pitchFamily="2" charset="-78"/>
              </a:rPr>
              <a:t>تمایل پردازنده </a:t>
            </a:r>
            <a:endParaRPr lang="en-US" altLang="en-US" sz="2400" dirty="0">
              <a:cs typeface="B Nazanin" panose="00000400000000000000" pitchFamily="2" charset="-78"/>
            </a:endParaRP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457201" y="1012372"/>
            <a:ext cx="8425542" cy="5486400"/>
          </a:xfrm>
        </p:spPr>
        <p:txBody>
          <a:bodyPr/>
          <a:lstStyle/>
          <a:p>
            <a:pPr marL="0" marR="0" algn="r" rtl="1"/>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زمانی که یک رشته روی یک پردازنده اجرا می‌شود، محتویات کش آن پردازنده، دسترسی‌های حافظه‌ی آن رشته را ذخیره می‌کند</a:t>
            </a:r>
            <a:r>
              <a:rPr lang="fa-IR" sz="2800" dirty="0">
                <a:solidFill>
                  <a:srgbClr val="1F1F1F"/>
                </a:solidFill>
                <a:latin typeface="Arial" panose="020B0604020202020204" pitchFamily="34" charset="0"/>
                <a:ea typeface="Times New Roman" panose="02020603050405020304" pitchFamily="18" charset="0"/>
                <a:cs typeface="B Nazanin" panose="00000400000000000000" pitchFamily="2" charset="-78"/>
              </a:rPr>
              <a:t> و دسترسی های بعدی احتمالا از کش خواهد بود.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ما این را به عنوان تمایل یک رشته به یک پردازنده (یعنی «تمایل پردازنده») در نظر می‌گیریم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توازن بار ممکن است بر تمایل پردازنده تأثیر بگذارد، زیرا ممکن است یک رشته برای متعادل کردن بارها از یک پردازنده به پردازنده‌ی دیگری منتقل شود، اما در این حالت، محتوای کش قبلی خود را از دست می‌دهد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تمایل نرم</a:t>
            </a:r>
            <a:r>
              <a:rPr lang="en-US" sz="2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(Soft affinity):</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سیستم عامل تلاش می‌کند تا یک رشته را روی همان پردازنده نگه دارد، اما هیچ تضمینی وجود ندارد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تمایل سخت</a:t>
            </a:r>
            <a:r>
              <a:rPr lang="en-US" sz="2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(Hard affinity):</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یک فرایند اجازه می‌دهد مجموعه پردازنده‌هایی را که می‌تواند روی آن‌ها اجرا شود، مشخص کند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fa-IR" altLang="en-US" dirty="0">
                <a:cs typeface="B Nazanin" panose="00000400000000000000" pitchFamily="2" charset="-78"/>
              </a:rPr>
              <a:t>زمان بندی پردازنده و دسترسی غیریکنواخت</a:t>
            </a:r>
            <a:endParaRPr lang="en-US" altLang="en-US" dirty="0"/>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2237" y="24409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12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اگر سیستم عامل از</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NUMA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(دسترسی غیر یکنواخت به حافظه) آگاه باشد،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برای رشته در حال اجرا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حافظه‌ی نزدیک به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پردازنده‌ای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که رشته روی آن اجرا می‌شود را اختصاص می‌دهد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fa-IR" altLang="en-US" dirty="0">
                <a:cs typeface="B Nazanin" panose="00000400000000000000" pitchFamily="2" charset="-78"/>
              </a:rPr>
              <a:t>زمان بندی برخط پردازنده</a:t>
            </a:r>
            <a:endParaRPr lang="en-US" altLang="en-US" dirty="0"/>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pPr algn="r" rtl="1"/>
            <a:r>
              <a:rPr lang="fa-IR" altLang="en-US" sz="2400" dirty="0">
                <a:solidFill>
                  <a:srgbClr val="1F1F1F"/>
                </a:solidFill>
                <a:latin typeface="Arial" panose="020B0604020202020204" pitchFamily="34" charset="0"/>
                <a:cs typeface="B Nazanin" panose="00000400000000000000" pitchFamily="2" charset="-78"/>
              </a:rPr>
              <a:t>میتواند چالشهای واضحی داشته باشد.</a:t>
            </a:r>
            <a:endParaRPr lang="en-US" altLang="en-US" sz="2400" dirty="0">
              <a:solidFill>
                <a:srgbClr val="1F1F1F"/>
              </a:solidFill>
              <a:latin typeface="Arial" panose="020B0604020202020204" pitchFamily="34" charset="0"/>
              <a:cs typeface="B Nazanin" panose="00000400000000000000" pitchFamily="2" charset="-78"/>
            </a:endParaRPr>
          </a:p>
          <a:p>
            <a:pPr lvl="1" indent="-342900" algn="r" rtl="1">
              <a:buSzPts val="1000"/>
              <a:buFont typeface="Symbol" panose="05050102010706020507" pitchFamily="18" charset="2"/>
              <a:buChar char=""/>
              <a:tabLst>
                <a:tab pos="457200" algn="l"/>
              </a:tabLst>
            </a:pPr>
            <a:r>
              <a:rPr lang="ar-SA" sz="2400" dirty="0">
                <a:solidFill>
                  <a:srgbClr val="1F1F1F"/>
                </a:solidFill>
                <a:latin typeface="Arial" panose="020B0604020202020204" pitchFamily="34" charset="0"/>
                <a:cs typeface="B Nazanin" panose="00000400000000000000" pitchFamily="2" charset="-78"/>
              </a:rPr>
              <a:t>سیستم‌های </a:t>
            </a:r>
            <a:r>
              <a:rPr lang="fa-IR" sz="2400" dirty="0">
                <a:solidFill>
                  <a:srgbClr val="1F1F1F"/>
                </a:solidFill>
                <a:latin typeface="Arial" panose="020B0604020202020204" pitchFamily="34" charset="0"/>
                <a:cs typeface="B Nazanin" panose="00000400000000000000" pitchFamily="2" charset="-78"/>
              </a:rPr>
              <a:t>بلادرنگ</a:t>
            </a:r>
            <a:r>
              <a:rPr lang="ar-SA" sz="2400" dirty="0">
                <a:solidFill>
                  <a:srgbClr val="1F1F1F"/>
                </a:solidFill>
                <a:latin typeface="Arial" panose="020B0604020202020204" pitchFamily="34" charset="0"/>
                <a:cs typeface="B Nazanin" panose="00000400000000000000" pitchFamily="2" charset="-78"/>
              </a:rPr>
              <a:t> نرم</a:t>
            </a:r>
            <a:r>
              <a:rPr lang="en-US" sz="2400" dirty="0">
                <a:solidFill>
                  <a:srgbClr val="1F1F1F"/>
                </a:solidFill>
                <a:latin typeface="Arial" panose="020B0604020202020204" pitchFamily="34" charset="0"/>
                <a:cs typeface="B Nazanin" panose="00000400000000000000" pitchFamily="2" charset="-78"/>
              </a:rPr>
              <a:t> (Soft real-time systems): </a:t>
            </a:r>
            <a:r>
              <a:rPr lang="ar-SA" sz="2400" dirty="0">
                <a:solidFill>
                  <a:srgbClr val="1F1F1F"/>
                </a:solidFill>
                <a:latin typeface="Arial" panose="020B0604020202020204" pitchFamily="34" charset="0"/>
                <a:cs typeface="B Nazanin" panose="00000400000000000000" pitchFamily="2" charset="-78"/>
              </a:rPr>
              <a:t>وظایف حیاتی </a:t>
            </a:r>
            <a:r>
              <a:rPr lang="fa-IR" sz="2400" dirty="0">
                <a:solidFill>
                  <a:srgbClr val="1F1F1F"/>
                </a:solidFill>
                <a:latin typeface="Arial" panose="020B0604020202020204" pitchFamily="34" charset="0"/>
                <a:cs typeface="B Nazanin" panose="00000400000000000000" pitchFamily="2" charset="-78"/>
              </a:rPr>
              <a:t>بلادرنگ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دارای بالاترین اولویت هستند، اما هیچ تضمینی برای زمان‌بندی آن‌ها وجود ندارد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سیستم‌های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سخت</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(Hard real-time systems):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وظیفه باید تا مهلت تعیین‌شده‌ی خود سرویس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fa-IR" altLang="en-US" dirty="0">
                <a:cs typeface="B Nazanin" panose="00000400000000000000" pitchFamily="2" charset="-78"/>
              </a:rPr>
              <a:t>زمان بندی ویندوز</a:t>
            </a:r>
            <a:endParaRPr lang="en-US" altLang="en-US" dirty="0">
              <a:cs typeface="B Nazanin" panose="00000400000000000000" pitchFamily="2" charset="-78"/>
            </a:endParaRP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238125" y="876300"/>
            <a:ext cx="8448676" cy="5200650"/>
          </a:xfrm>
        </p:spPr>
        <p:txBody>
          <a:bodyPr/>
          <a:lstStyle/>
          <a:p>
            <a:pPr marL="0" marR="0" algn="r" rtl="1">
              <a:lnSpc>
                <a:spcPct val="107000"/>
              </a:lnSpc>
              <a:spcBef>
                <a:spcPts val="0"/>
              </a:spcBef>
              <a:spcAft>
                <a:spcPts val="800"/>
              </a:spcAf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هسته‌ی ویندوز از زمان‌بندی </a:t>
            </a:r>
            <a:r>
              <a:rPr lang="fa-IR"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غیرانحصاری</a:t>
            </a: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مبتنی بر اولویت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رشته‌ی دارای بالاترین اولویت، در مرحله‌ی بعد اجرا می‌شود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توزیع‌کننده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(Dispatcher)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همان زمان‌بند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رشته تا زمانی که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شود،</a:t>
            </a:r>
            <a:endParaRPr lang="en-US" sz="22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تکه‌ی زمانی خود استفاده کند، یا</a:t>
            </a:r>
            <a:endParaRPr lang="en-US" sz="22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۳.</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توسط یک رشته‌ی با اولویت بالاتر پیش‌گرفته شود، اجرا می‌شود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رشته‌های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بلادرگ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می‌توانند رشته‌های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غیر بلادرنگ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a:t>
            </a:r>
            <a:r>
              <a:rPr lang="fa-IR" sz="2200" dirty="0">
                <a:solidFill>
                  <a:srgbClr val="1F1F1F"/>
                </a:solidFill>
                <a:latin typeface="Arial" panose="020B0604020202020204" pitchFamily="34" charset="0"/>
                <a:ea typeface="Times New Roman" panose="02020603050405020304" pitchFamily="18" charset="0"/>
                <a:cs typeface="B Nazanin" panose="00000400000000000000" pitchFamily="2" charset="-78"/>
              </a:rPr>
              <a:t>قبضه کرده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متوقف کنند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2200" dirty="0">
                <a:solidFill>
                  <a:srgbClr val="1F1F1F"/>
                </a:solidFill>
                <a:latin typeface="Arial" panose="020B0604020202020204" pitchFamily="34" charset="0"/>
                <a:ea typeface="Times New Roman" panose="02020603050405020304" pitchFamily="18" charset="0"/>
                <a:cs typeface="B Nazanin" panose="00000400000000000000" pitchFamily="2" charset="-78"/>
              </a:rPr>
              <a:t>زمان‌بندی صف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در ویندوز دارای </a:t>
            </a:r>
            <a:r>
              <a:rPr lang="fa-IR"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۳۲</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سطح</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کلاس متغیر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در بر می‌گیرد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کلاس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۱۶</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۳۱</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در بر می‌گیرد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صفر متعلق به رشته‌ی مدیریت حافظه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a:t>
            </a: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یک صف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وجود دارد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هیچ رشته‌ی قابل اجرایی وجود نداشته باشد، یک رشته‌ی بیکار اجرا می‌شود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441821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fa-IR" altLang="en-US" dirty="0">
                <a:cs typeface="B Nazanin" panose="00000400000000000000" pitchFamily="2" charset="-78"/>
              </a:rPr>
              <a:t>ارزیابی الگوریتم</a:t>
            </a:r>
            <a:endParaRPr lang="en-US" altLang="en-US" dirty="0">
              <a:cs typeface="B Nazanin" panose="00000400000000000000" pitchFamily="2" charset="-78"/>
            </a:endParaRP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7785329" cy="4622799"/>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چگونه الگوریتم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برای یک سیستم عامل انتخاب کنیم؟</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معیارها را تعیین کنید، سپس الگوریتم‌ها را ارزیابی کنید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مدل‌سازی قطعی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(Deterministic modeling)</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نوعی ارزیابی تحلیلی است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یک حجم کاری از پیش تعیین‌شده‌ی خاص را در نظر می‌گیرد و عملکرد هر الگوریتم را برای آن حجم کاری تعریف می‌کند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۵</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در زمان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۰</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وارد می‌شوند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663" y="3861224"/>
            <a:ext cx="2608262" cy="244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062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الگوریتم، حداقل میانگین زمان انتظار را محاسبه کنید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روش ساده و سریع است، اما به اعداد دقیق برای ورودی نیاز دارد و فقط برای آن ورودی‌ها قابل اعمال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3089" y="2432684"/>
            <a:ext cx="4389086" cy="81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1809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fa-IR" altLang="en-US" dirty="0">
                <a:cs typeface="B Nazanin" panose="00000400000000000000" pitchFamily="2" charset="-78"/>
              </a:rPr>
              <a:t>مدلهای صف کردن</a:t>
            </a:r>
            <a:endParaRPr lang="en-US" altLang="en-US" dirty="0">
              <a:cs typeface="B Nazanin" panose="00000400000000000000" pitchFamily="2" charset="-78"/>
            </a:endParaRP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8062948" cy="4517072"/>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مدل‌ها ورود فرایندها و همچنین وقفه‌های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به صورت احتمالی توصیف می‌کنند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توزیع‌های (احتمالی) رایج</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از توزیع نمایی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(exponential)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می‌شود که با میانگین آن توصیف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محاسبه‌ی معیارهای عملکرد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مدل‌ها امکان محاسبه‌ی میانگین توان عملیاتی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(throughput)</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میزان استفاده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(utilization)</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زمان انتظار و غیره را فراهم می‌کنند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سیستم کامپیوتری به عنوان شبکه‌ای از سرورها در نظر گرفته شود که هر کدام دارای صف</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(queue)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فرایندهای در حال انتظار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دانستن نرخ ورود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(arrival rate)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نرخ سرویس‌دهی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(service rate):</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می‌توان میزان استفاده، میانگین طول صف، میانگین زمان انتظار و غیره را محاسبه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18377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pPr algn="r" rtl="1"/>
            <a:r>
              <a:rPr lang="en-US" altLang="en-US" sz="2400" b="1" i="1" dirty="0">
                <a:cs typeface="B Nazanin" panose="00000400000000000000" pitchFamily="2" charset="-78"/>
              </a:rPr>
              <a:t>n</a:t>
            </a:r>
            <a:r>
              <a:rPr lang="en-US" altLang="en-US" sz="2400" dirty="0">
                <a:cs typeface="B Nazanin" panose="00000400000000000000" pitchFamily="2" charset="-78"/>
              </a:rPr>
              <a:t> </a:t>
            </a:r>
            <a:r>
              <a:rPr lang="fa-IR" altLang="en-US" sz="2400" dirty="0">
                <a:cs typeface="B Nazanin" panose="00000400000000000000" pitchFamily="2" charset="-78"/>
              </a:rPr>
              <a:t>= میانگین طول صف</a:t>
            </a:r>
            <a:endParaRPr lang="en-US" altLang="en-US" sz="2400" dirty="0">
              <a:cs typeface="B Nazanin" panose="00000400000000000000" pitchFamily="2" charset="-78"/>
            </a:endParaRPr>
          </a:p>
          <a:p>
            <a:pPr algn="r" rtl="1"/>
            <a:r>
              <a:rPr lang="en-US" altLang="en-US" sz="2400" b="1" i="1" dirty="0">
                <a:cs typeface="B Nazanin" panose="00000400000000000000" pitchFamily="2" charset="-78"/>
              </a:rPr>
              <a:t>W</a:t>
            </a:r>
            <a:r>
              <a:rPr lang="en-US" altLang="en-US" sz="2400" dirty="0">
                <a:cs typeface="B Nazanin" panose="00000400000000000000" pitchFamily="2" charset="-78"/>
              </a:rPr>
              <a:t> </a:t>
            </a:r>
            <a:r>
              <a:rPr lang="fa-IR" altLang="en-US" sz="2400" dirty="0">
                <a:cs typeface="B Nazanin" panose="00000400000000000000" pitchFamily="2" charset="-78"/>
              </a:rPr>
              <a:t>=میانگین زمان انتظار در صف </a:t>
            </a:r>
            <a:endParaRPr lang="en-US" altLang="en-US" sz="2400" dirty="0">
              <a:cs typeface="B Nazanin" panose="00000400000000000000" pitchFamily="2" charset="-78"/>
            </a:endParaRPr>
          </a:p>
          <a:p>
            <a:pPr algn="r" rtl="1"/>
            <a:r>
              <a:rPr lang="en-US" altLang="en-US" sz="2400" b="1" i="1" dirty="0">
                <a:cs typeface="B Nazanin" panose="00000400000000000000" pitchFamily="2" charset="-78"/>
              </a:rPr>
              <a:t>λ</a:t>
            </a:r>
            <a:r>
              <a:rPr lang="en-US" altLang="en-US" sz="2400" dirty="0">
                <a:cs typeface="B Nazanin" panose="00000400000000000000" pitchFamily="2" charset="-78"/>
              </a:rPr>
              <a:t> </a:t>
            </a:r>
            <a:r>
              <a:rPr lang="fa-IR" altLang="en-US" sz="2400" dirty="0">
                <a:cs typeface="B Nazanin" panose="00000400000000000000" pitchFamily="2" charset="-78"/>
              </a:rPr>
              <a:t>= میانگین نرخ ورود به صف </a:t>
            </a:r>
            <a:endParaRPr lang="en-US" altLang="en-US" sz="2400" dirty="0">
              <a:cs typeface="B Nazanin" panose="00000400000000000000" pitchFamily="2" charset="-78"/>
            </a:endParaRPr>
          </a:p>
          <a:p>
            <a:pPr algn="r" rtl="1"/>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قانون لیتل: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حالت پایدار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(steady state)</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تعداد فرایندهایی که صف را ترک می‌کنند باید برابر با تعداد فرایندهای ورودی باشد، بنابراین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r>
              <a:rPr lang="en-US" altLang="ja-JP" sz="2400" dirty="0">
                <a:cs typeface="B Nazanin" panose="00000400000000000000" pitchFamily="2" charset="-78"/>
              </a:rPr>
              <a:t>      </a:t>
            </a:r>
            <a:r>
              <a:rPr lang="en-US" altLang="ja-JP" sz="2400" i="1" dirty="0">
                <a:cs typeface="B Nazanin" panose="00000400000000000000" pitchFamily="2" charset="-78"/>
              </a:rPr>
              <a:t>n </a:t>
            </a:r>
            <a:r>
              <a:rPr lang="en-US" altLang="ja-JP" sz="2400" dirty="0">
                <a:cs typeface="B Nazanin" panose="00000400000000000000" pitchFamily="2" charset="-78"/>
              </a:rPr>
              <a:t>= </a:t>
            </a:r>
            <a:r>
              <a:rPr lang="en-US" altLang="ja-JP" sz="2400" i="1" dirty="0">
                <a:cs typeface="B Nazanin" panose="00000400000000000000" pitchFamily="2" charset="-78"/>
              </a:rPr>
              <a:t>λ </a:t>
            </a:r>
            <a:r>
              <a:rPr lang="en-US" altLang="ja-JP" sz="2400" dirty="0">
                <a:cs typeface="B Nazanin" panose="00000400000000000000" pitchFamily="2" charset="-78"/>
              </a:rPr>
              <a:t>x</a:t>
            </a:r>
            <a:r>
              <a:rPr lang="en-US" altLang="ja-JP" sz="2400" i="1" dirty="0">
                <a:cs typeface="B Nazanin" panose="00000400000000000000" pitchFamily="2" charset="-78"/>
              </a:rPr>
              <a:t> W</a:t>
            </a: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رابطه برای هر الگوریتم زمان‌بندی و توزیع ورود معتبر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l"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مثال، اگر به طور میانگین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۷</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در ثانیه وارد شوند و به طور معمول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۱۴</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در صف باشند، در این صورت میانگین زمان انتظار برای هر فرایند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ثانیه خواهد بود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79204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1542-22E3-4381-A778-06E1C30E2C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726226-F3E9-4F35-AD73-B063B04D9214}"/>
              </a:ext>
            </a:extLst>
          </p:cNvPr>
          <p:cNvSpPr>
            <a:spLocks noGrp="1"/>
          </p:cNvSpPr>
          <p:nvPr>
            <p:ph idx="1"/>
          </p:nvPr>
        </p:nvSpPr>
        <p:spPr/>
        <p:txBody>
          <a:bodyPr/>
          <a:lstStyle/>
          <a:p>
            <a:pPr algn="r" rtl="1"/>
            <a:r>
              <a:rPr lang="fa-IR" sz="4400" dirty="0">
                <a:cs typeface="B Nazanin" panose="00000400000000000000" pitchFamily="2" charset="-78"/>
              </a:rPr>
              <a:t>پایان بخش اصلی فصل</a:t>
            </a:r>
            <a:endParaRPr lang="en-US" sz="4400" dirty="0">
              <a:cs typeface="B Nazanin" panose="00000400000000000000" pitchFamily="2" charset="-78"/>
            </a:endParaRPr>
          </a:p>
        </p:txBody>
      </p:sp>
    </p:spTree>
    <p:extLst>
      <p:ext uri="{BB962C8B-B14F-4D97-AF65-F5344CB8AC3E}">
        <p14:creationId xmlns:p14="http://schemas.microsoft.com/office/powerpoint/2010/main" val="3077308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fa-IR" altLang="en-US" dirty="0">
                <a:cs typeface="B Nazanin" panose="00000400000000000000" pitchFamily="2" charset="-78"/>
              </a:rPr>
              <a:t>زمان بندی برخط پردازنده</a:t>
            </a:r>
            <a:endParaRPr lang="en-US" altLang="en-US" dirty="0"/>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4333876" y="1136173"/>
            <a:ext cx="4540250" cy="522652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رویداد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(Event latency):</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مدت زمانی که از وقوع یک رویداد تا زمان سرویس آن می‌گذرد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نوع تأخیر بر عملکرد تأثیر می‌گذارد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وقفه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(Interrupt latency):</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از رسیدن وقفه تا شروع روتینی که سرویس‌دهنده‌ی وقفه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 latency):</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لازم برای اینکه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جاری را 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خارج کند و به فرایند دیگری سوئیچ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125" y="2235992"/>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C12693B-9857-4EAC-AD7A-3ECA25FDAD23}"/>
              </a:ext>
            </a:extLst>
          </p:cNvPr>
          <p:cNvSpPr txBox="1"/>
          <p:nvPr/>
        </p:nvSpPr>
        <p:spPr>
          <a:xfrm>
            <a:off x="287110" y="2051326"/>
            <a:ext cx="2122715" cy="369332"/>
          </a:xfrm>
          <a:prstGeom prst="rect">
            <a:avLst/>
          </a:prstGeom>
          <a:solidFill>
            <a:schemeClr val="bg1"/>
          </a:solidFill>
        </p:spPr>
        <p:txBody>
          <a:bodyPr wrap="square">
            <a:spAutoFit/>
          </a:bodyPr>
          <a:lstStyle/>
          <a:p>
            <a:pPr algn="r" rtl="1"/>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رویداد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a:t>
            </a:r>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ابتدا رخ می‌دهد</a:t>
            </a:r>
            <a:endParaRPr lang="en-US" dirty="0"/>
          </a:p>
        </p:txBody>
      </p:sp>
      <p:sp>
        <p:nvSpPr>
          <p:cNvPr id="7" name="TextBox 6">
            <a:extLst>
              <a:ext uri="{FF2B5EF4-FFF2-40B4-BE49-F238E27FC236}">
                <a16:creationId xmlns:a16="http://schemas.microsoft.com/office/drawing/2014/main" id="{EF65F1EC-4E94-4EAC-A72F-8C08D12EEB70}"/>
              </a:ext>
            </a:extLst>
          </p:cNvPr>
          <p:cNvSpPr txBox="1"/>
          <p:nvPr/>
        </p:nvSpPr>
        <p:spPr>
          <a:xfrm>
            <a:off x="1430111" y="2605324"/>
            <a:ext cx="1247776" cy="369332"/>
          </a:xfrm>
          <a:prstGeom prst="rect">
            <a:avLst/>
          </a:prstGeom>
          <a:solidFill>
            <a:schemeClr val="bg1"/>
          </a:solidFill>
        </p:spPr>
        <p:txBody>
          <a:bodyPr wrap="square">
            <a:spAutoFit/>
          </a:bodyPr>
          <a:lstStyle/>
          <a:p>
            <a:pPr algn="r" rtl="1"/>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تاخیر رویداد</a:t>
            </a:r>
            <a:endParaRPr lang="en-US" dirty="0"/>
          </a:p>
        </p:txBody>
      </p:sp>
      <p:sp>
        <p:nvSpPr>
          <p:cNvPr id="8" name="TextBox 7">
            <a:extLst>
              <a:ext uri="{FF2B5EF4-FFF2-40B4-BE49-F238E27FC236}">
                <a16:creationId xmlns:a16="http://schemas.microsoft.com/office/drawing/2014/main" id="{3FD01B3B-B468-462D-A577-C71E85AFDD57}"/>
              </a:ext>
            </a:extLst>
          </p:cNvPr>
          <p:cNvSpPr txBox="1"/>
          <p:nvPr/>
        </p:nvSpPr>
        <p:spPr>
          <a:xfrm>
            <a:off x="914401" y="3613664"/>
            <a:ext cx="3352800" cy="369332"/>
          </a:xfrm>
          <a:prstGeom prst="rect">
            <a:avLst/>
          </a:prstGeom>
          <a:solidFill>
            <a:schemeClr val="bg1"/>
          </a:solidFill>
        </p:spPr>
        <p:txBody>
          <a:bodyPr wrap="square">
            <a:spAutoFit/>
          </a:bodyPr>
          <a:lstStyle/>
          <a:p>
            <a:pPr algn="r" rtl="1"/>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سیستم‌ بلادرنگ به رویداد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 </a:t>
            </a:r>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پاسخ می‌دهد </a:t>
            </a:r>
            <a:endParaRPr lang="en-US" dirty="0"/>
          </a:p>
        </p:txBody>
      </p:sp>
      <p:sp>
        <p:nvSpPr>
          <p:cNvPr id="9" name="TextBox 8">
            <a:extLst>
              <a:ext uri="{FF2B5EF4-FFF2-40B4-BE49-F238E27FC236}">
                <a16:creationId xmlns:a16="http://schemas.microsoft.com/office/drawing/2014/main" id="{5FE22353-8B4D-4742-AA24-D7445CD06DD8}"/>
              </a:ext>
            </a:extLst>
          </p:cNvPr>
          <p:cNvSpPr txBox="1"/>
          <p:nvPr/>
        </p:nvSpPr>
        <p:spPr>
          <a:xfrm>
            <a:off x="881063" y="4435100"/>
            <a:ext cx="3352800" cy="369332"/>
          </a:xfrm>
          <a:prstGeom prst="rect">
            <a:avLst/>
          </a:prstGeom>
          <a:solidFill>
            <a:schemeClr val="bg1"/>
          </a:solidFill>
        </p:spPr>
        <p:txBody>
          <a:bodyPr wrap="square">
            <a:spAutoFit/>
          </a:bodyPr>
          <a:lstStyle/>
          <a:p>
            <a:pPr algn="ctr" rtl="1"/>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714375" y="1076325"/>
            <a:ext cx="8039100" cy="157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توزیع بازه‌های اجرای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اهمیت ویژه‌ای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زیاد بازه‌های کوتاه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کم بازه‌های بلند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2772232"/>
            <a:ext cx="5857875" cy="350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r>
              <a:rPr lang="fa-IR" altLang="en-US" dirty="0">
                <a:cs typeface="B Nazanin" panose="00000400000000000000" pitchFamily="2" charset="-78"/>
              </a:rPr>
              <a:t>تاخیر وقعه</a:t>
            </a:r>
            <a:endParaRPr lang="en-US" altLang="en-US" dirty="0"/>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0188" y="1429068"/>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027" y="2923972"/>
            <a:ext cx="4862512" cy="357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r>
              <a:rPr lang="fa-IR" altLang="en-US" dirty="0">
                <a:cs typeface="B Nazanin" panose="00000400000000000000" pitchFamily="2" charset="-78"/>
              </a:rPr>
              <a:t>تاخیر توزیع</a:t>
            </a:r>
            <a:endParaRPr lang="en-US" altLang="en-US" dirty="0"/>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4844143" y="1030605"/>
            <a:ext cx="4087133" cy="4979670"/>
          </a:xfrm>
        </p:spPr>
        <p:txBody>
          <a:bodyPr/>
          <a:lstStyle/>
          <a:p>
            <a:pPr marL="0" marR="0" algn="r" rtl="1"/>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فاز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تضاد</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در تأخیر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(Conflict phase of dispatch latency):</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دو جز دارد.</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rPr>
              <a:t>قبضه</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کردن</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هر فرایندی که در حالت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 یا کرنل</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اجرا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آزاد شدن منابع فرایندهای با اولویت پایی</a:t>
            </a:r>
            <a:r>
              <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rPr>
              <a:t>ن توسط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فرایندهای با اولویت بالا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455045" y="957263"/>
            <a:ext cx="8233909" cy="4530725"/>
          </a:xfrm>
        </p:spPr>
        <p:txBody>
          <a:bodyPr/>
          <a:lstStyle/>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زمان‌بندی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باید از زمان‌بندی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انحصاری</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مبتنی بر اولویت پشتیبانی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اما این روش فقط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نرم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را تضمین می‌کند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سخت، همچنین باید توانایی رسیدن به مهلت‌های مقرر را فراهم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 دارای ویژگی‌های جدیدی هستند: فرایندهای دوره‌ای به فواصل زمانی ثابت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نیاز دارند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دارای زمان پردازش</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مهلت مقرر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d</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دوره‌ی زمانی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p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algn="r" rtl="1"/>
            <a:r>
              <a:rPr lang="en-US" altLang="en-US" sz="2400" dirty="0"/>
              <a:t>0 ≤ </a:t>
            </a:r>
            <a:r>
              <a:rPr lang="en-US" altLang="en-US" sz="2400" i="1" dirty="0"/>
              <a:t>t</a:t>
            </a:r>
            <a:r>
              <a:rPr lang="en-US" altLang="en-US" sz="2400" dirty="0"/>
              <a:t> ≤ </a:t>
            </a:r>
            <a:r>
              <a:rPr lang="en-US" altLang="en-US" sz="2400" i="1" dirty="0"/>
              <a:t>d</a:t>
            </a:r>
            <a:r>
              <a:rPr lang="en-US" altLang="en-US" sz="2400" dirty="0"/>
              <a:t> ≤ </a:t>
            </a:r>
            <a:r>
              <a:rPr lang="en-US" altLang="en-US" sz="2400" i="1" dirty="0"/>
              <a:t>p</a:t>
            </a:r>
            <a:endParaRPr lang="fa-IR" altLang="en-US" sz="2400" i="1" dirty="0"/>
          </a:p>
          <a:p>
            <a:pPr lvl="1" algn="r" rtl="1"/>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نرخ وظیفه‌ی دوره‌ای </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1/p</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algn="r" rtl="1"/>
            <a:endParaRPr lang="en-US" altLang="en-US" sz="2400" i="1" dirty="0"/>
          </a:p>
          <a:p>
            <a:pPr algn="r" rtl="1"/>
            <a:endParaRPr lang="en-US" altLang="en-US" sz="2400" dirty="0"/>
          </a:p>
          <a:p>
            <a:pPr lvl="1" algn="r" rtl="1">
              <a:buFont typeface="Monotype Sorts" pitchFamily="-84" charset="2"/>
              <a:buNone/>
            </a:pPr>
            <a:r>
              <a:rPr lang="en-US" altLang="en-US" sz="2400"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341" y="5047085"/>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اساس معکوس دوره‌ی آن، یک اولویت اختصاص داده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دوره‌های کوتاه‌تر = اولویت بالاتر؛</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دوره‌های طولانی‌تر = اولویت پایین‌تر</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بالاتری به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P1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نسبت به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P2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اختصاص داده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6643" y="4601281"/>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P2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زمان </a:t>
            </a:r>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۸۰</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مهلت مقرر خود را از دست می‌دهد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شکل</a:t>
            </a:r>
            <a:endParaRPr lang="en-US" sz="1800" dirty="0">
              <a:effectLst/>
              <a:latin typeface="Times New Roman" panose="02020603050405020304" pitchFamily="18" charset="0"/>
              <a:ea typeface="Times New Roman" panose="02020603050405020304" pitchFamily="18" charset="0"/>
            </a:endParaRPr>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اولویت‌ها بر اساس مهلت‌های مقرر اختصاص داده می‌شوند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هرچه مهلت مقرر زودتر باشد، اولویت بالاتر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هرچه مهلت مقرر دیرتر باشد، اولویت پایین‌تر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شکل</a:t>
            </a:r>
            <a:endParaRPr lang="en-US" sz="1800" dirty="0">
              <a:effectLst/>
              <a:latin typeface="Times New Roman" panose="02020603050405020304" pitchFamily="18" charset="0"/>
              <a:ea typeface="Times New Roman" panose="02020603050405020304" pitchFamily="18" charset="0"/>
            </a:endParaRP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اشتراک‌گذاری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 </a:t>
            </a: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 shares)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سهم‌هایی از زمان کل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بین تمام فرایندهای سیستم تخصیص داده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برنامه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سهم دریافت می‌کند که در آن</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&lt; 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کار اطمینان می‌دهد که هر برنامه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کل زمان پردازنده را دریافت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0" marR="0" algn="r" rtl="1">
              <a:lnSpc>
                <a:spcPct val="107000"/>
              </a:lnSpc>
              <a:spcBef>
                <a:spcPts val="200"/>
              </a:spcBef>
              <a:spcAft>
                <a:spcPts val="0"/>
              </a:spcAf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استاندارد</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POSIX.1b</a:t>
            </a:r>
            <a:endParaRPr lang="en-US" sz="20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استاندارد یک رابط برنامه‌نویسی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مدیریت رشته‌های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ارائه می‌دهد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0" marR="0"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کلاس زمان‌بندی را برای رشته‌های زمان حقیقی تعریف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SCHED_FIFO -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رشته‌ها با استفاده از یک استراتژی</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FCFS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با یک صف</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FIFO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 می‌شوند. بر خلاف زمان‌بندی دوره‌ای، هیچ تکه‌بندی زمانی برای رشته‌های با اولویت برابر وجود ندارد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SCHED_RR -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مشابه</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SCHED_FIFO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 به جز این‌که تکه‌بندی زمانی برای رشته‌های با اولویت برابر رخ می‌دهد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400050" lvl="1"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همچنین این استاندارد دو تابع برای دریافت و تنظیم سیاست زمان‌بندی تعریف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ar-SA"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fa-IR"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 پردازنده </a:t>
            </a:r>
            <a:endParaRPr lang="en-US" altLang="en-US" dirty="0">
              <a:solidFill>
                <a:srgbClr val="0070C0"/>
              </a:solidFill>
            </a:endParaRP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188537" y="805869"/>
            <a:ext cx="8691512" cy="5320612"/>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 پردازنده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از میان فرایندهای موجود در صف آماده، یک فرایند را برای اجرا بر روی یک هسته پردازشی انتخاب می‌کند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صف آماده می‌تواند به روش‌های مختلف اولویت‌گذاری شود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 از نسخه‌ی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۲.۵</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هسته‌ی لینوکس، از نسخه‌ی اصلاح‌شده‌ی الگوریتم زمان‌بندی استاندارد یونیکس استفاده می‌شد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نسخه‌ی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۲.۵</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زمان‌بندی به الگوریتمی با زمان ثابت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(O(1))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تغییر یافت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الگوریتم، پیش‌گیرانه و مبتنی بر اولویت است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محدوده‌ی اولویت وجود دارد: زمان-تقسیم</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(time-sharing)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زمان حقیقی</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(real-time)</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محدوده‌ی زمان حقیقی از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۰</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۹۹</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و مقدار </a:t>
            </a:r>
            <a:r>
              <a:rPr kumimoji="0" lang="en-US" altLang="en-US"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nice</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۱۰۰</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۱۴۰</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شامل می‌شود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اولویت‌ها در یک اولویت کلی نگاشت می‌شوند، به طوری که مقادیر عددی پایین‌تر نشان‌دهنده‌ی اولویت بالاتر هستند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بالاتر، مقدار </a:t>
            </a:r>
            <a:r>
              <a:rPr kumimoji="0" lang="en-US" altLang="en-US"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q</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بزرگ‌تری دریافت می‌کند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تا زمانی که زمان باقیمانده در تکه‌ی زمانی (فعال) وجود دارد، وظیفه قابل اجرا است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زمانی باقی نمانده باشد (منقضی شده باشد)، تا زمانی که سایر وظایف تکه‌های زمانی خود را استفاده نکنند، قابل اجرا نیست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تمام وظایف قابل اجرا در ساختار داده‌ی صف اجرای</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err="1">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runqueue</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ازای هر</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CPU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ردیابی می‌شوند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ساختار شامل دو آرایه‌ی اولویت (فعال و منقضی‌شده) است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وظایف بر اساس اولویت فهرست‌بندی می‌شوند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هنگامی که دیگر وظیفه‌ی فعالی وجود نداشته باشد، آرایه‌ها جابه‌جا می‌شوند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روش به خوبی کار می‌کرد، اما زمان پاسخ‌دهی ضعیفی برای فرایندهای تعاملی داشت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marL="0" marR="0" algn="r" rtl="1">
              <a:lnSpc>
                <a:spcPct val="107000"/>
              </a:lnSpc>
              <a:spcBef>
                <a:spcPts val="200"/>
              </a:spcBef>
              <a:spcAft>
                <a:spcPts val="0"/>
              </a:spcAf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کاملاً منصفانه</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(Completely Fair Scheduler - CFS)</a:t>
            </a:r>
            <a:endParaRPr lang="en-US"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l" rtl="1"/>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CFS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الگوریتم زمان‌بندی جدید برای هسته‌ی لینوکس است که برای بهبود زمان پاسخ‌دهی فرایندهای تعاملی معرفی شد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کلاس‌های زمان‌بندی</a:t>
            </a:r>
            <a:r>
              <a:rPr lang="en-US" sz="20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(Scheduling classes):</a:t>
            </a:r>
            <a:endParaRPr lang="en-US" sz="1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هر کلاس اولویت خاصی دارد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6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زمان‌بندی‌گر، وظیفه‌ی دارای بالاترین اولویت را در بالاترین کلاس زمان‌بندی انتخاب می‌کند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6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جای اینکه کوانتوم بر اساس تخصیص زمان ثابت باشد، بر اساس نسبت زمان</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6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دو کلاس زمان‌بندی گنجانده شده است، می‌توان کلاس‌های دیگری نیز اضافه کرد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6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0"/>
              </a:spcAft>
              <a:tabLst>
                <a:tab pos="13716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پیش فرض</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(default)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tabLst>
                <a:tab pos="13716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 حقیقی</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(real-time)</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08946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محاسبه‌ی کوانتوم</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کوانتوم بر اساس مقدار</a:t>
            </a:r>
            <a:r>
              <a:rPr lang="ar-SA" sz="2000" dirty="0">
                <a:solidFill>
                  <a:srgbClr val="1F1F1F"/>
                </a:solidFill>
                <a:effectLst/>
                <a:latin typeface="Calibri" panose="020F0502020204030204" pitchFamily="34" charset="0"/>
                <a:ea typeface="Times New Roman" panose="02020603050405020304" pitchFamily="18" charset="0"/>
                <a:cs typeface="Cambria" panose="02040503050406030204" pitchFamily="18" charset="0"/>
              </a:rPr>
              <a:t> </a:t>
            </a:r>
            <a:r>
              <a:rPr lang="en-US" sz="20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nice</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۲۰-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تا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۱۹+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محاسبه می‌شود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 پایین‌تر اولویت بالاتری دارد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هدف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(target latency)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محاسبه می‌شود؛ یعنی فاصله‌ی زمانی که طی آن وظیفه باید حداقل یک بار اجرا 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هدف می‌تواند افزایش یابد، مثلا اگر تعداد کارهای فعال افزایش یابد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اجرای مجازی</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000" b="1"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vruntime</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زمان‌بندی‌گر</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CFS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وظیفه، زمان اجرای مجازی را در متغیر</a:t>
            </a:r>
            <a:r>
              <a:rPr lang="ar-SA" sz="2000" dirty="0">
                <a:solidFill>
                  <a:srgbClr val="1F1F1F"/>
                </a:solidFill>
                <a:effectLst/>
                <a:latin typeface="Calibri" panose="020F0502020204030204" pitchFamily="34" charset="0"/>
                <a:ea typeface="Times New Roman" panose="02020603050405020304" pitchFamily="18" charset="0"/>
                <a:cs typeface="Cambria" panose="02040503050406030204" pitchFamily="18" charset="0"/>
              </a:rPr>
              <a:t> </a:t>
            </a:r>
            <a:r>
              <a:rPr lang="en-US" sz="20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vruntime</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نگه می‌دارد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یک عامل پوسیدگی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(decay factor)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اساس اولویت وظیفه همراه است - اولویت پایین‌تر، نرخ پوسیدگی بالاتر 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پیش‌فرضِ معمولی منجر به زمان اجرای مجازی = زمان اجرای واقعی می‌شود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انتخاب وظیفه‌ی بعدی</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انتخاب وظیفه‌ی بعدی برای اجرا، زمان‌بندی‌گر وظیفه‌ای را با کمترین زمان اجرای مجازی انتخاب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زمان حقیقی بر اساس</a:t>
            </a:r>
            <a:r>
              <a:rPr kumimoji="0" lang="en-US" altLang="en-US" sz="24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POSIX.1b (Real-time scheduling according to POSIX.1b)</a:t>
            </a:r>
            <a:endParaRPr kumimoji="0" lang="en-US" altLang="en-US" sz="20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وظایف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بلادرنگ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دارای اولویت‌های استاتیک هستند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اولویت‌های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بلادرنگ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همراه اولویت‌های عادی در یک طرح اولویت کلی نگاشت می‌شوند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مقدار</a:t>
            </a:r>
            <a:r>
              <a:rPr kumimoji="0" lang="ar-SA"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nice</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برابر با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۲۰-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اولویت کلی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۱۰۰</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نگاشت می‌شود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مقدار</a:t>
            </a:r>
            <a:r>
              <a:rPr kumimoji="0" lang="ar-SA"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nice</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برابر با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۱۹+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اولویت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۱۳</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٩ نگاشت می‌شود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sz="1000" b="0" i="0" u="none" strike="noStrike" cap="none" normalizeH="0" baseline="0" dirty="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3752" y="4281488"/>
            <a:ext cx="7736758"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8E27A637-C873-468F-B71D-70A60521FB40}"/>
              </a:ext>
            </a:extLst>
          </p:cNvPr>
          <p:cNvSpPr>
            <a:spLocks noChangeArrowheads="1"/>
          </p:cNvSpPr>
          <p:nvPr/>
        </p:nvSpPr>
        <p:spPr bwMode="auto">
          <a:xfrm>
            <a:off x="0" y="77280"/>
            <a:ext cx="65" cy="3026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pPr marL="0" marR="0"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هسته‌ی لینوکس از توازن بار پشتیبانی می‌کند، اما همچنین از</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NUMA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(دسترسی غیر یکنواخت به حافظه) آگاه 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دامنه‌ی زمان‌بندی</a:t>
            </a:r>
            <a:r>
              <a:rPr lang="en-US" sz="20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(Scheduling domain):</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مجموعه‌ای از هسته‌های</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 که می‌توان آن‌ها را در برابر یکدیگر متعادل کرد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دامنه‌ها بر اساس اشتراک</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هایشان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عنوان مثال، حافظه‌ی کش) سازماندهی می‌شوند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هدف این است که از مهاجرت رشته‌ها بین دامنه‌ها جلوگیری شود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3775" y="3662363"/>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pPr algn="l" rtl="1"/>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API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در</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Win32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چندین کلاس اولویت را تعریف می‌کند که یک فرایند می‌تواند به آن‌ها تعلق داشته باشد </a:t>
            </a:r>
            <a:endParaRPr lang="fa-IR"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r>
              <a:rPr lang="en-US" altLang="en-US" sz="2000" dirty="0"/>
              <a:t>REALTIME_PRIORITY_CLASS, HIGH_PRIORITY_CLASS, ABOVE_NORMAL_PRIORITY_CLASS,NORMAL_PRIORITY_CLASS, BELOW_NORMAL_PRIORITY_CLASS, IDLE_PRIORITY_CLASS</a:t>
            </a:r>
            <a:endParaRPr lang="en-US" altLang="en-US" sz="2000" b="1" dirty="0">
              <a:solidFill>
                <a:srgbClr val="3366FF"/>
              </a:solidFill>
            </a:endParaRPr>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جز کلاس</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REALTIME</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همه‌ی این موارد متغیر هستند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lvl="1"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رشته‌ی درون یک کلاس اولویت خاص، یک اولویت نسبی دارد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lvl="1"/>
            <a:r>
              <a:rPr lang="en-US" altLang="en-US" sz="2000" dirty="0"/>
              <a:t>TIME_CRITICAL, HIGHEST, ABOVE_NORMAL, NORMAL, BELOW_NORMAL, LOWEST, IDLE</a:t>
            </a:r>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کلاس اولویت و اولویت نسبی با هم ترکیب می‌شوند تا اولویت عددی را به دست دهند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پایه در یک کلاس، مقدار</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NORMAL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کوانتوم منقضی شود، اولویت کاهش می‌یابد، اما هرگز از مقدار پایه پایین‌تر نمی‌رود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479267" y="1114108"/>
            <a:ext cx="8229600" cy="5167630"/>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انتظار رخ دهد، اولویت بسته به اینکه برای چه چیزی انتظار کشیده شده است، افزایش می‌یابد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پنجره‌ی پیش‌زمینه، ضریب افزایش اولویت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۳</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برابری داده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۷</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زمان‌بندی حالت کاربر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(UMS - User-Mode Scheduling)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اضافه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برنامه‌ها به صورت مستقل از هسته، رشته‌ها را ایجاد و مدیریت می‌کنند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تعداد زیادی از رشته‌ها، بسیار کارآمدتر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زمان‌بندی‌گرهای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UMS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کتابخانه‌های زبان‌های برنامه‌نویسی مانند فریمورک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 Concurrent Runtime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ConcRT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می‌آیند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342" y="1433513"/>
            <a:ext cx="8472705" cy="34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ar-SA"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fa-IR"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 پردازنده </a:t>
            </a:r>
            <a:endParaRPr lang="en-US" altLang="en-US" dirty="0"/>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188537" y="805869"/>
            <a:ext cx="8691512" cy="5604358"/>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تصمیم‌گیری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scheduling decisions)</a:t>
            </a:r>
            <a:endParaRPr lang="en-US" sz="20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تصمیم‌گیری برای زمان‌بندی در زمان‌های زیر رخ می‌دهد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0"/>
              </a:spcAft>
              <a:buFont typeface="+mj-lt"/>
              <a:buAutoNum type="arabicPeriod"/>
              <a:tabLst>
                <a:tab pos="9144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وضعیت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یک فرایند از در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حالت</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اجرا</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به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انتظار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وقتی فرایند درخواست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I/O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می‌دهد</a:t>
            </a: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mj-lt"/>
              <a:buAutoNum type="arabicPeriod"/>
              <a:tabLst>
                <a:tab pos="9144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وضعیت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یک فرایند از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حالت</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اجرا</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به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آماده</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(وقتی فرایند به خاتمه رسیده ولی منتظر خروجی باشد)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mj-lt"/>
              <a:buAutoNum type="arabicPeriod"/>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وضعیت یک فرایند از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انتظار</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به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آماده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وقتی عملیات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I/O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اتمام رسیده باشد</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mj-lt"/>
              <a:buAutoNum type="arabicPeriod"/>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اتمام یک فرایند (خاتمه‌ی طبیعی یا خطا)</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موارد 1 و 4، انتخابی برای زمان‌بندی وجود ندارد. در صورت وجود فرایند در صف آماده، باید یک فرایند جدید برای اجرا انتخاب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اما در موارد 2 و 3، امکان انتخاب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7724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محدودیت‌های مدل‌های صف‌بندی</a:t>
            </a:r>
            <a:endParaRPr lang="en-US" sz="2000" dirty="0">
              <a:effectLst/>
              <a:latin typeface="Times New Roman" panose="02020603050405020304" pitchFamily="18" charset="0"/>
              <a:ea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دقت مدل‌های صف‌بندی محدود است. روش‌های شبیه‌سازی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(Simulations)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دقت بالاتری برخوردار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شبیه‌سازی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(Simulations)</a:t>
            </a:r>
            <a:endParaRPr lang="en-US" sz="20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شبیه‌سازی یک مدل برنامه‌ریزی‌شده از یک سیستم کامپیوتری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ساعت شبیه‌سازی</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یک متغیر است که زمان را شبیه‌سازی می‌کند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گردآوری آمار</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برای نشان دادن عملکرد الگوریتم، آمار جمع‌آوری می‌شود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داده‌های ورودی به شبیه‌سازی</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از طریق تولیدکننده‌ی اعداد تصادفی بر اساس احتمالات به دست می‌آید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توزیع‌ها به صورت ریاضی یا تجربی تعریف می‌شوند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Trace tape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ها توالی رویدادهای واقعی را در سیستم‌های واقعی ثبت می‌کنند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fa-IR" altLang="en-US" dirty="0">
                <a:cs typeface="B Nazanin" panose="00000400000000000000" pitchFamily="2" charset="-78"/>
              </a:rPr>
              <a:t>پیاده سازی</a:t>
            </a:r>
            <a:endParaRPr lang="en-US" altLang="en-US" dirty="0">
              <a:cs typeface="B Nazanin" panose="00000400000000000000" pitchFamily="2" charset="-78"/>
            </a:endParaRP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حتی شبیه‌سازی‌ها نیز از دقت محدودی برخوردار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بهترین راهکار برای ارزیابی یک الگوریتم زمان‌بندی، پیاده‌سازی آن در سیستم واقعی و تست کردن آن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اما این روش پرهزینه و پرخطر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محیط‌های مختلف می‌توانند بر عملکرد الگوریتم تأثیر بگذارند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برخی از زمان‌بندی</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انعطاف‌پذیر را می‌توان به صورت اختصاصی برای هر سایت یا هر سیستم اصلاح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همچنین ممکن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هایی برای تغییر اولویت‌ها وجود داشته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اما باز هم باید توجه داشت که محیط‌های مختلف می‌توانند بر عملکرد الگوریتم تأثیر بگذارند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fa-IR" altLang="en-US" dirty="0">
                <a:cs typeface="B Nazanin" panose="00000400000000000000" pitchFamily="2" charset="-78"/>
              </a:rPr>
              <a:t>پایان فصل زمان بندی پردازنده</a:t>
            </a:r>
            <a:endParaRPr lang="en-US"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276226" y="1087121"/>
            <a:ext cx="8734424" cy="5056504"/>
          </a:xfrm>
        </p:spPr>
        <p:txBody>
          <a:bodyPr/>
          <a:lstStyle/>
          <a:p>
            <a:pPr marL="0" marR="0" algn="r" rtl="1"/>
            <a:r>
              <a:rPr lang="ar-SA"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هنگامی که از رشته‌ها پشتیبانی می‌شود، </a:t>
            </a:r>
            <a:r>
              <a:rPr lang="fa-IR"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بر اساس رشته‌ها </a:t>
            </a:r>
            <a:r>
              <a:rPr lang="ar-SA"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 نه </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Times New Roman" panose="02020603050405020304" pitchFamily="18" charset="0"/>
              <a:ea typeface="Times New Roman" panose="02020603050405020304" pitchFamily="18" charset="0"/>
            </a:endParaRPr>
          </a:p>
          <a:p>
            <a:pPr marL="0" marR="0" algn="r" rtl="1"/>
            <a:r>
              <a:rPr lang="fa-IR"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حالت نگاشت مدل </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 به یک </a:t>
            </a:r>
            <a:r>
              <a:rPr lang="ar-SA"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 به چن</a:t>
            </a:r>
            <a:r>
              <a:rPr lang="fa-IR"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 </a:t>
            </a:r>
            <a:r>
              <a:rPr lang="ar-SA" sz="2600" dirty="0">
                <a:solidFill>
                  <a:srgbClr val="1F1F1F"/>
                </a:solidFill>
                <a:latin typeface="Arial" panose="020B0604020202020204" pitchFamily="34" charset="0"/>
                <a:cs typeface="B Nazanin" panose="00000400000000000000" pitchFamily="2" charset="-78"/>
              </a:rPr>
              <a:t>کتابخانه‌ی رشته‌ها،</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600" dirty="0">
                <a:solidFill>
                  <a:srgbClr val="1F1F1F"/>
                </a:solidFill>
                <a:latin typeface="Arial" panose="020B0604020202020204" pitchFamily="34" charset="0"/>
                <a:cs typeface="B Nazanin" panose="00000400000000000000" pitchFamily="2" charset="-78"/>
              </a:rPr>
              <a:t>رشته‌های سطح کاربر را برای اجرا روی</a:t>
            </a:r>
            <a:r>
              <a:rPr lang="en-US" sz="2600" dirty="0">
                <a:solidFill>
                  <a:srgbClr val="1F1F1F"/>
                </a:solidFill>
                <a:latin typeface="Arial" panose="020B0604020202020204" pitchFamily="34" charset="0"/>
                <a:cs typeface="B Nazanin" panose="00000400000000000000" pitchFamily="2" charset="-78"/>
              </a:rPr>
              <a:t> LWP </a:t>
            </a:r>
            <a:r>
              <a:rPr lang="ar-SA" sz="2600" dirty="0">
                <a:solidFill>
                  <a:srgbClr val="1F1F1F"/>
                </a:solidFill>
                <a:latin typeface="Arial" panose="020B0604020202020204" pitchFamily="34" charset="0"/>
                <a:cs typeface="B Nazanin" panose="00000400000000000000" pitchFamily="2" charset="-78"/>
              </a:rPr>
              <a:t>(</a:t>
            </a:r>
            <a:r>
              <a:rPr lang="fa-IR" sz="2600" dirty="0">
                <a:solidFill>
                  <a:srgbClr val="1F1F1F"/>
                </a:solidFill>
                <a:latin typeface="Arial" panose="020B0604020202020204" pitchFamily="34" charset="0"/>
                <a:cs typeface="B Nazanin" panose="00000400000000000000" pitchFamily="2" charset="-78"/>
              </a:rPr>
              <a:t>فرآیند </a:t>
            </a:r>
            <a:r>
              <a:rPr lang="ar-SA" sz="2600" dirty="0">
                <a:solidFill>
                  <a:srgbClr val="1F1F1F"/>
                </a:solidFill>
                <a:latin typeface="Arial" panose="020B0604020202020204" pitchFamily="34" charset="0"/>
                <a:cs typeface="B Nazanin" panose="00000400000000000000" pitchFamily="2" charset="-78"/>
              </a:rPr>
              <a:t>وزن سبک) زمان‌بندی می‌کند</a:t>
            </a:r>
            <a:r>
              <a:rPr lang="en-US" sz="2600" dirty="0">
                <a:solidFill>
                  <a:srgbClr val="1F1F1F"/>
                </a:solidFill>
                <a:latin typeface="Arial" panose="020B0604020202020204" pitchFamily="34" charset="0"/>
                <a:cs typeface="B Nazanin" panose="00000400000000000000" pitchFamily="2" charset="-78"/>
              </a:rPr>
              <a:t>.</a:t>
            </a:r>
            <a:endParaRPr lang="fa-IR" sz="2600" dirty="0">
              <a:solidFill>
                <a:srgbClr val="1F1F1F"/>
              </a:solidFill>
              <a:latin typeface="Arial" panose="020B0604020202020204" pitchFamily="34" charset="0"/>
              <a:cs typeface="B Nazanin" panose="00000400000000000000" pitchFamily="2" charset="-78"/>
            </a:endParaRPr>
          </a:p>
          <a:p>
            <a:pPr marL="400050" lvl="1" algn="r" rtl="1"/>
            <a:r>
              <a:rPr lang="ar-SA" sz="2600" dirty="0">
                <a:solidFill>
                  <a:srgbClr val="1F1F1F"/>
                </a:solidFill>
                <a:latin typeface="Arial" panose="020B0604020202020204" pitchFamily="34" charset="0"/>
                <a:cs typeface="B Nazanin" panose="00000400000000000000" pitchFamily="2" charset="-78"/>
              </a:rPr>
              <a:t>این مدل به عنوان محدوده‌ی رقابت فرایند</a:t>
            </a:r>
            <a:r>
              <a:rPr lang="en-US" sz="2600" dirty="0">
                <a:solidFill>
                  <a:srgbClr val="1F1F1F"/>
                </a:solidFill>
                <a:latin typeface="Arial" panose="020B0604020202020204" pitchFamily="34" charset="0"/>
                <a:cs typeface="B Nazanin" panose="00000400000000000000" pitchFamily="2" charset="-78"/>
              </a:rPr>
              <a:t> (PCS) </a:t>
            </a:r>
            <a:r>
              <a:rPr lang="ar-SA" sz="2600" dirty="0">
                <a:solidFill>
                  <a:srgbClr val="1F1F1F"/>
                </a:solidFill>
                <a:latin typeface="Arial" panose="020B0604020202020204" pitchFamily="34" charset="0"/>
                <a:cs typeface="B Nazanin" panose="00000400000000000000" pitchFamily="2" charset="-78"/>
              </a:rPr>
              <a:t>شناخته می‌شود، زیرا رقابت زمان‌بندی در درون یک فرایند رخ می‌دهد</a:t>
            </a:r>
            <a:r>
              <a:rPr lang="en-US" sz="2600" dirty="0">
                <a:solidFill>
                  <a:srgbClr val="1F1F1F"/>
                </a:solidFill>
                <a:latin typeface="Arial" panose="020B0604020202020204" pitchFamily="34" charset="0"/>
                <a:cs typeface="B Nazanin" panose="00000400000000000000" pitchFamily="2" charset="-78"/>
              </a:rPr>
              <a:t>.</a:t>
            </a:r>
            <a:endParaRPr lang="fa-IR" sz="2600" dirty="0">
              <a:solidFill>
                <a:srgbClr val="1F1F1F"/>
              </a:solidFill>
              <a:latin typeface="Arial" panose="020B0604020202020204" pitchFamily="34" charset="0"/>
              <a:cs typeface="B Nazanin" panose="00000400000000000000" pitchFamily="2" charset="-78"/>
            </a:endParaRPr>
          </a:p>
          <a:p>
            <a:pPr marL="400050" lvl="1" algn="r" rtl="1"/>
            <a:r>
              <a:rPr lang="ar-SA" sz="2600" dirty="0">
                <a:solidFill>
                  <a:srgbClr val="1F1F1F"/>
                </a:solidFill>
                <a:latin typeface="Arial" panose="020B0604020202020204" pitchFamily="34" charset="0"/>
                <a:cs typeface="B Nazanin" panose="00000400000000000000" pitchFamily="2" charset="-78"/>
              </a:rPr>
              <a:t>این کار معمولاً از طریق اولویتی که توسط برنامه‌نویس تعیین می‌شود، انجام می‌پذیرد</a:t>
            </a:r>
            <a:r>
              <a:rPr lang="en-US" sz="2600" dirty="0">
                <a:solidFill>
                  <a:srgbClr val="1F1F1F"/>
                </a:solidFill>
                <a:latin typeface="Arial" panose="020B0604020202020204" pitchFamily="34" charset="0"/>
                <a:cs typeface="B Nazanin" panose="00000400000000000000" pitchFamily="2" charset="-78"/>
              </a:rPr>
              <a:t>.</a:t>
            </a:r>
          </a:p>
        </p:txBody>
      </p:sp>
    </p:spTree>
    <p:extLst>
      <p:ext uri="{BB962C8B-B14F-4D97-AF65-F5344CB8AC3E}">
        <p14:creationId xmlns:p14="http://schemas.microsoft.com/office/powerpoint/2010/main" val="42863194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276226" y="1087121"/>
            <a:ext cx="8734424" cy="5056504"/>
          </a:xfrm>
        </p:spPr>
        <p:txBody>
          <a:bodyPr/>
          <a:lstStyle/>
          <a:p>
            <a:pPr marL="0" marR="0" algn="r" rtl="1">
              <a:spcBef>
                <a:spcPts val="0"/>
              </a:spcBef>
              <a:spcAft>
                <a:spcPts val="0"/>
              </a:spcAft>
            </a:pPr>
            <a:r>
              <a:rPr lang="ar-SA" sz="2800" dirty="0">
                <a:solidFill>
                  <a:srgbClr val="1F1F1F"/>
                </a:solidFill>
                <a:latin typeface="Arial" panose="020B0604020202020204" pitchFamily="34" charset="0"/>
                <a:cs typeface="B Nazanin" panose="00000400000000000000" pitchFamily="2" charset="-78"/>
              </a:rPr>
              <a:t>برای تصمیم‌گیری در مورد اینکه کدام رشته سطح هسته را روی یک </a:t>
            </a:r>
            <a:r>
              <a:rPr lang="fa-IR" sz="2800" dirty="0">
                <a:solidFill>
                  <a:srgbClr val="1F1F1F"/>
                </a:solidFill>
                <a:latin typeface="Arial" panose="020B0604020202020204" pitchFamily="34" charset="0"/>
                <a:cs typeface="B Nazanin" panose="00000400000000000000" pitchFamily="2" charset="-78"/>
              </a:rPr>
              <a:t>پردازنده</a:t>
            </a:r>
            <a:r>
              <a:rPr lang="ar-SA" sz="2800" dirty="0">
                <a:solidFill>
                  <a:srgbClr val="1F1F1F"/>
                </a:solidFill>
                <a:latin typeface="Arial" panose="020B0604020202020204" pitchFamily="34" charset="0"/>
                <a:cs typeface="B Nazanin" panose="00000400000000000000" pitchFamily="2" charset="-78"/>
              </a:rPr>
              <a:t> زمان‌بندی کند، هسته از محدوده رقابت سیستم (</a:t>
            </a:r>
            <a:r>
              <a:rPr lang="en-US" sz="2800" dirty="0">
                <a:solidFill>
                  <a:srgbClr val="1F1F1F"/>
                </a:solidFill>
                <a:latin typeface="Arial" panose="020B0604020202020204" pitchFamily="34" charset="0"/>
                <a:cs typeface="B Nazanin" panose="00000400000000000000" pitchFamily="2" charset="-78"/>
              </a:rPr>
              <a:t>SCS</a:t>
            </a:r>
            <a:r>
              <a:rPr lang="ar-SA" sz="2800" dirty="0">
                <a:solidFill>
                  <a:srgbClr val="1F1F1F"/>
                </a:solidFill>
                <a:latin typeface="Arial" panose="020B0604020202020204" pitchFamily="34" charset="0"/>
                <a:cs typeface="B Nazanin" panose="00000400000000000000" pitchFamily="2" charset="-78"/>
              </a:rPr>
              <a:t>) استفاده می‌کند.</a:t>
            </a:r>
            <a:endParaRPr lang="fa-IR" sz="2800" dirty="0">
              <a:solidFill>
                <a:srgbClr val="1F1F1F"/>
              </a:solidFill>
              <a:latin typeface="Arial" panose="020B0604020202020204" pitchFamily="34" charset="0"/>
              <a:cs typeface="B Nazanin" panose="00000400000000000000" pitchFamily="2" charset="-78"/>
            </a:endParaRPr>
          </a:p>
          <a:p>
            <a:pPr marL="0" marR="0" algn="r" rtl="1">
              <a:spcBef>
                <a:spcPts val="0"/>
              </a:spcBef>
              <a:spcAft>
                <a:spcPts val="0"/>
              </a:spcAft>
            </a:pPr>
            <a:r>
              <a:rPr lang="ar-SA" sz="2800" dirty="0">
                <a:solidFill>
                  <a:srgbClr val="1F1F1F"/>
                </a:solidFill>
                <a:latin typeface="Arial" panose="020B0604020202020204" pitchFamily="34" charset="0"/>
                <a:cs typeface="B Nazanin" panose="00000400000000000000" pitchFamily="2" charset="-78"/>
              </a:rPr>
              <a:t>رقابت برای </a:t>
            </a:r>
            <a:r>
              <a:rPr lang="fa-IR" sz="2800" dirty="0">
                <a:solidFill>
                  <a:srgbClr val="1F1F1F"/>
                </a:solidFill>
                <a:latin typeface="Arial" panose="020B0604020202020204" pitchFamily="34" charset="0"/>
                <a:cs typeface="B Nazanin" panose="00000400000000000000" pitchFamily="2" charset="-78"/>
              </a:rPr>
              <a:t>پردازنده</a:t>
            </a:r>
            <a:r>
              <a:rPr lang="ar-SA" sz="2800" dirty="0">
                <a:solidFill>
                  <a:srgbClr val="1F1F1F"/>
                </a:solidFill>
                <a:latin typeface="Arial" panose="020B0604020202020204" pitchFamily="34" charset="0"/>
                <a:cs typeface="B Nazanin" panose="00000400000000000000" pitchFamily="2" charset="-78"/>
              </a:rPr>
              <a:t> با زمان‌بندی </a:t>
            </a:r>
            <a:r>
              <a:rPr lang="en-US" sz="2800" dirty="0">
                <a:solidFill>
                  <a:srgbClr val="1F1F1F"/>
                </a:solidFill>
                <a:latin typeface="Arial" panose="020B0604020202020204" pitchFamily="34" charset="0"/>
                <a:cs typeface="B Nazanin" panose="00000400000000000000" pitchFamily="2" charset="-78"/>
              </a:rPr>
              <a:t>SCS</a:t>
            </a:r>
            <a:r>
              <a:rPr lang="ar-SA" sz="2800" dirty="0">
                <a:solidFill>
                  <a:srgbClr val="1F1F1F"/>
                </a:solidFill>
                <a:latin typeface="Arial" panose="020B0604020202020204" pitchFamily="34" charset="0"/>
                <a:cs typeface="B Nazanin" panose="00000400000000000000" pitchFamily="2" charset="-78"/>
              </a:rPr>
              <a:t> بین تمام رشته‌های موجود در سیستم انجام می‌شود.</a:t>
            </a:r>
            <a:endParaRPr lang="fa-IR" sz="2800" dirty="0">
              <a:solidFill>
                <a:srgbClr val="1F1F1F"/>
              </a:solidFill>
              <a:latin typeface="Arial" panose="020B0604020202020204" pitchFamily="34" charset="0"/>
              <a:cs typeface="B Nazanin" panose="00000400000000000000" pitchFamily="2" charset="-78"/>
            </a:endParaRPr>
          </a:p>
          <a:p>
            <a:pPr marL="400050" lvl="1" algn="r" rtl="1">
              <a:spcBef>
                <a:spcPts val="0"/>
              </a:spcBef>
              <a:spcAft>
                <a:spcPts val="0"/>
              </a:spcAft>
            </a:pPr>
            <a:r>
              <a:rPr lang="ar-SA" sz="2800" dirty="0">
                <a:solidFill>
                  <a:srgbClr val="1F1F1F"/>
                </a:solidFill>
                <a:latin typeface="Arial" panose="020B0604020202020204" pitchFamily="34" charset="0"/>
                <a:cs typeface="B Nazanin" panose="00000400000000000000" pitchFamily="2" charset="-78"/>
              </a:rPr>
              <a:t> سیستم‌هایی که از</a:t>
            </a:r>
            <a:r>
              <a:rPr lang="ar-SA" sz="2800" b="1" dirty="0">
                <a:solidFill>
                  <a:srgbClr val="1F1F1F"/>
                </a:solidFill>
                <a:latin typeface="Arial" panose="020B0604020202020204" pitchFamily="34" charset="0"/>
                <a:cs typeface="B Nazanin" panose="00000400000000000000" pitchFamily="2" charset="-78"/>
              </a:rPr>
              <a:t> مدل یک به یک </a:t>
            </a:r>
            <a:r>
              <a:rPr lang="ar-SA" sz="2800" dirty="0">
                <a:solidFill>
                  <a:srgbClr val="1F1F1F"/>
                </a:solidFill>
                <a:latin typeface="Arial" panose="020B0604020202020204" pitchFamily="34" charset="0"/>
                <a:cs typeface="B Nazanin" panose="00000400000000000000" pitchFamily="2" charset="-78"/>
              </a:rPr>
              <a:t>(بخش </a:t>
            </a:r>
            <a:r>
              <a:rPr lang="fa-IR" sz="2800" dirty="0">
                <a:solidFill>
                  <a:srgbClr val="1F1F1F"/>
                </a:solidFill>
                <a:latin typeface="Arial" panose="020B0604020202020204" pitchFamily="34" charset="0"/>
                <a:cs typeface="B Nazanin" panose="00000400000000000000" pitchFamily="2" charset="-78"/>
              </a:rPr>
              <a:t>۴.۳.۲) </a:t>
            </a:r>
            <a:r>
              <a:rPr lang="ar-SA" sz="2800" dirty="0">
                <a:solidFill>
                  <a:srgbClr val="1F1F1F"/>
                </a:solidFill>
                <a:latin typeface="Arial" panose="020B0604020202020204" pitchFamily="34" charset="0"/>
                <a:cs typeface="B Nazanin" panose="00000400000000000000" pitchFamily="2" charset="-78"/>
              </a:rPr>
              <a:t>استفاده می‌کنند، مانند </a:t>
            </a:r>
            <a:r>
              <a:rPr lang="ar-SA" sz="2800" b="1" dirty="0">
                <a:solidFill>
                  <a:srgbClr val="1F1F1F"/>
                </a:solidFill>
                <a:latin typeface="Arial" panose="020B0604020202020204" pitchFamily="34" charset="0"/>
                <a:cs typeface="B Nazanin" panose="00000400000000000000" pitchFamily="2" charset="-78"/>
              </a:rPr>
              <a:t>ویندوز</a:t>
            </a:r>
            <a:r>
              <a:rPr lang="ar-SA" sz="2800" dirty="0">
                <a:solidFill>
                  <a:srgbClr val="1F1F1F"/>
                </a:solidFill>
                <a:latin typeface="Arial" panose="020B0604020202020204" pitchFamily="34" charset="0"/>
                <a:cs typeface="B Nazanin" panose="00000400000000000000" pitchFamily="2" charset="-78"/>
              </a:rPr>
              <a:t> و </a:t>
            </a:r>
            <a:r>
              <a:rPr lang="ar-SA" sz="2800" b="1" dirty="0">
                <a:solidFill>
                  <a:srgbClr val="1F1F1F"/>
                </a:solidFill>
                <a:latin typeface="Arial" panose="020B0604020202020204" pitchFamily="34" charset="0"/>
                <a:cs typeface="B Nazanin" panose="00000400000000000000" pitchFamily="2" charset="-78"/>
              </a:rPr>
              <a:t>لینوکس</a:t>
            </a:r>
            <a:r>
              <a:rPr lang="ar-SA" sz="2800" dirty="0">
                <a:solidFill>
                  <a:srgbClr val="1F1F1F"/>
                </a:solidFill>
                <a:latin typeface="Arial" panose="020B0604020202020204" pitchFamily="34" charset="0"/>
                <a:cs typeface="B Nazanin" panose="00000400000000000000" pitchFamily="2" charset="-78"/>
              </a:rPr>
              <a:t>، </a:t>
            </a:r>
            <a:r>
              <a:rPr lang="ar-SA" sz="2800" b="1" dirty="0">
                <a:solidFill>
                  <a:srgbClr val="1F1F1F"/>
                </a:solidFill>
                <a:latin typeface="Arial" panose="020B0604020202020204" pitchFamily="34" charset="0"/>
                <a:cs typeface="B Nazanin" panose="00000400000000000000" pitchFamily="2" charset="-78"/>
              </a:rPr>
              <a:t>رشته‌ها</a:t>
            </a:r>
            <a:r>
              <a:rPr lang="ar-SA" sz="2800" dirty="0">
                <a:solidFill>
                  <a:srgbClr val="1F1F1F"/>
                </a:solidFill>
                <a:latin typeface="Arial" panose="020B0604020202020204" pitchFamily="34" charset="0"/>
                <a:cs typeface="B Nazanin" panose="00000400000000000000" pitchFamily="2" charset="-78"/>
              </a:rPr>
              <a:t> را فقط با استفاده از </a:t>
            </a:r>
            <a:r>
              <a:rPr lang="en-US" sz="2800" b="1" dirty="0">
                <a:solidFill>
                  <a:srgbClr val="1F1F1F"/>
                </a:solidFill>
                <a:latin typeface="Arial" panose="020B0604020202020204" pitchFamily="34" charset="0"/>
                <a:cs typeface="B Nazanin" panose="00000400000000000000" pitchFamily="2" charset="-78"/>
              </a:rPr>
              <a:t>SCS</a:t>
            </a:r>
            <a:r>
              <a:rPr lang="ar-SA" sz="2800" dirty="0">
                <a:solidFill>
                  <a:srgbClr val="1F1F1F"/>
                </a:solidFill>
                <a:latin typeface="Arial" panose="020B0604020202020204" pitchFamily="34" charset="0"/>
                <a:cs typeface="B Nazanin" panose="00000400000000000000" pitchFamily="2" charset="-78"/>
              </a:rPr>
              <a:t> زمان‌بندی می‌کنند.</a:t>
            </a:r>
            <a:endParaRPr lang="en-US" sz="2800" dirty="0">
              <a:solidFill>
                <a:srgbClr val="1F1F1F"/>
              </a:solidFill>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36434495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extLst>
      <p:ext uri="{BB962C8B-B14F-4D97-AF65-F5344CB8AC3E}">
        <p14:creationId xmlns:p14="http://schemas.microsoft.com/office/powerpoint/2010/main" val="2490417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extLst>
      <p:ext uri="{BB962C8B-B14F-4D97-AF65-F5344CB8AC3E}">
        <p14:creationId xmlns:p14="http://schemas.microsoft.com/office/powerpoint/2010/main" val="340776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fa-IR" sz="28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زمان‌بندی انحصاری و غیرانحصاری(پس‌گرفتنی)</a:t>
            </a:r>
            <a:endParaRPr lang="en-US" altLang="en-US" sz="2800" dirty="0"/>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320512" y="1193434"/>
            <a:ext cx="8460072" cy="5292207"/>
          </a:xfrm>
        </p:spPr>
        <p:txBody>
          <a:bodyPr/>
          <a:lstStyle/>
          <a:p>
            <a:pPr marL="0" marR="0" algn="r" rtl="1">
              <a:lnSpc>
                <a:spcPct val="107000"/>
              </a:lnSpc>
              <a:spcBef>
                <a:spcPts val="200"/>
              </a:spcBef>
              <a:spcAft>
                <a:spcPts val="0"/>
              </a:spcAft>
            </a:pP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a:t>
            </a:r>
            <a:r>
              <a:rPr lang="fa-IR"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انحصاری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b="1"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Nonpreemptive</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Scheduling)</a:t>
            </a:r>
            <a:endParaRPr lang="en-US" sz="2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زمانی که فرایند کنترل</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پردازنده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را به دست می‌آورد، تا زمانی که آن را رها نکند (خاتمه یا انتظار) به اجرای خود ادامه می‌دهد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تقریبا تمامی سیستم‌های عامل مدرن از زمان‌بندی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غیرانحصاری</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(Preemptive Scheduling)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استفاده می‌کنند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28729459"/>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14387</TotalTime>
  <Words>9490</Words>
  <Application>Microsoft Office PowerPoint</Application>
  <PresentationFormat>On-screen Show (4:3)</PresentationFormat>
  <Paragraphs>774</Paragraphs>
  <Slides>87</Slides>
  <Notes>74</Notes>
  <HiddenSlides>10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87</vt:i4>
      </vt:variant>
    </vt:vector>
  </HeadingPairs>
  <TitlesOfParts>
    <vt:vector size="111" baseType="lpstr">
      <vt:lpstr>Arial Unicode MS</vt:lpstr>
      <vt:lpstr>MS PGothic</vt:lpstr>
      <vt:lpstr>Aptos</vt:lpstr>
      <vt:lpstr>Arial</vt:lpstr>
      <vt:lpstr>B Koodak</vt:lpstr>
      <vt:lpstr>B Nazanin</vt:lpstr>
      <vt:lpstr>Calibri</vt:lpstr>
      <vt:lpstr>Calibri Light</vt:lpstr>
      <vt:lpstr>Cambria Math</vt:lpstr>
      <vt:lpstr>Consolas</vt:lpstr>
      <vt:lpstr>Courier New</vt:lpstr>
      <vt:lpstr>Helvetica</vt:lpstr>
      <vt:lpstr>iransans</vt:lpstr>
      <vt:lpstr>Monotype Sorts</vt:lpstr>
      <vt:lpstr>Nunito</vt:lpstr>
      <vt:lpstr>Roboto</vt:lpstr>
      <vt:lpstr>Segoe UI Emoji</vt:lpstr>
      <vt:lpstr>Symbol</vt:lpstr>
      <vt:lpstr>Times New Roman</vt:lpstr>
      <vt:lpstr>Vazirmatn</vt:lpstr>
      <vt:lpstr>Verdana</vt:lpstr>
      <vt:lpstr>Webdings</vt:lpstr>
      <vt:lpstr>Wingdings</vt:lpstr>
      <vt:lpstr>os-8</vt:lpstr>
      <vt:lpstr>Operation Systems</vt:lpstr>
      <vt:lpstr>فصل 5: زمان بندی پردازنده</vt:lpstr>
      <vt:lpstr>Outline</vt:lpstr>
      <vt:lpstr>اهداف</vt:lpstr>
      <vt:lpstr>مفاهیم اولیه</vt:lpstr>
      <vt:lpstr>Histogram of CPU-burst Times</vt:lpstr>
      <vt:lpstr>زمان‌بندی پردازنده </vt:lpstr>
      <vt:lpstr>زمان‌بندی پردازنده </vt:lpstr>
      <vt:lpstr>زمان‌بندی انحصاری و غیرانحصاری(پس‌گرفتنی)</vt:lpstr>
      <vt:lpstr>Preemptive Scheduling and Race Conditions</vt:lpstr>
      <vt:lpstr>Dispatcher توزیع‌کننده </vt:lpstr>
      <vt:lpstr>Scheduling Criteria</vt:lpstr>
      <vt:lpstr>معیار‌های بهینه‌سازی الگوریتم زمان‌بندی</vt:lpstr>
      <vt:lpstr>الگوریتم زمان‌بندیFCFS </vt:lpstr>
      <vt:lpstr>First- Come, First-Served (FCFS) Scheduling</vt:lpstr>
      <vt:lpstr>FCFS Scheduling (Cont.)</vt:lpstr>
      <vt:lpstr>Shortest-Job-First (SJF) Scheduling</vt:lpstr>
      <vt:lpstr>Example of SJF</vt:lpstr>
      <vt:lpstr>تعیین طول اجرای بعدی پردازنده</vt:lpstr>
      <vt:lpstr>Prediction of the Length of the Next CPU Burst</vt:lpstr>
      <vt:lpstr>Shortest Remaining Time First Scheduling</vt:lpstr>
      <vt:lpstr>Example of Shortest-remaining-time-first</vt:lpstr>
      <vt:lpstr>Round Robin (RR)</vt:lpstr>
      <vt:lpstr>Example of RR with Time Quantum = 4</vt:lpstr>
      <vt:lpstr>Round Robin (RR)</vt:lpstr>
      <vt:lpstr>Time Quantum and Context Switch Time</vt:lpstr>
      <vt:lpstr>Turnaround Time Varies With The Time Quantum</vt:lpstr>
      <vt:lpstr>زمان‌بندی اولویت محور</vt:lpstr>
      <vt:lpstr>Example of Priority Scheduling</vt:lpstr>
      <vt:lpstr>Priority Scheduling w/ Round-Robin</vt:lpstr>
      <vt:lpstr>صف چند سطحی (Multilevel Queue)</vt:lpstr>
      <vt:lpstr>صف چند سطحی</vt:lpstr>
      <vt:lpstr>صف چند سطحی</vt:lpstr>
      <vt:lpstr> صف بازخورد چند سطحیMultilevel Feedback Queue</vt:lpstr>
      <vt:lpstr>Example of Multilevel Feedback Queue</vt:lpstr>
      <vt:lpstr>Example of Multilevel Feedback Queue</vt:lpstr>
      <vt:lpstr>زمان بندی رشته یا ریسمان</vt:lpstr>
      <vt:lpstr>زمان بندی رشته یا ریسمان</vt:lpstr>
      <vt:lpstr>زمان بندی رشته یا ریسمان</vt:lpstr>
      <vt:lpstr>زمان بندی رشته یا ریسمان</vt:lpstr>
      <vt:lpstr>زمان بندی رشته یا ریسمان</vt:lpstr>
      <vt:lpstr>زمان بندی چند پردازنده ای</vt:lpstr>
      <vt:lpstr>زمان بندی چند پردازنده ای</vt:lpstr>
      <vt:lpstr>پردازنده‌های چندهسته ای</vt:lpstr>
      <vt:lpstr>پردازنده‌های چندهسته ای</vt:lpstr>
      <vt:lpstr>سیستم های چندنخی چندهسته ای</vt:lpstr>
      <vt:lpstr>سیستم های چندنخی چندهسته ای</vt:lpstr>
      <vt:lpstr>سیستم های چندنخی چندهسته ای</vt:lpstr>
      <vt:lpstr>زمان بندی چند پردازنده ای- توازن بار</vt:lpstr>
      <vt:lpstr>زمان بندی چند پردازنده ای– تمایل پردازنده </vt:lpstr>
      <vt:lpstr>زمان بندی پردازنده و دسترسی غیریکنواخت</vt:lpstr>
      <vt:lpstr>زمان بندی برخط پردازنده</vt:lpstr>
      <vt:lpstr>زمان بندی ویندوز</vt:lpstr>
      <vt:lpstr>ارزیابی الگوریتم</vt:lpstr>
      <vt:lpstr>Deterministic Evaluation</vt:lpstr>
      <vt:lpstr>مدلهای صف کردن</vt:lpstr>
      <vt:lpstr>Little’s Formula</vt:lpstr>
      <vt:lpstr>PowerPoint Presentation</vt:lpstr>
      <vt:lpstr>زمان بندی برخط پردازنده</vt:lpstr>
      <vt:lpstr>تاخیر وقعه</vt:lpstr>
      <vt:lpstr>تاخیر توزیع</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Priority Classes</vt:lpstr>
      <vt:lpstr>Windows Priority Classes (Cont.)</vt:lpstr>
      <vt:lpstr>Windows Priorities</vt:lpstr>
      <vt:lpstr>Simulations</vt:lpstr>
      <vt:lpstr>Evaluation of CPU Schedulers by Simulation</vt:lpstr>
      <vt:lpstr>پیاده سازی</vt:lpstr>
      <vt:lpstr>پایان فصل زمان بندی پردازنده</vt:lpstr>
      <vt:lpstr>Thread Scheduling</vt:lpstr>
      <vt:lpstr>Thread Scheduling</vt:lpstr>
      <vt:lpstr>Pthread Scheduling API</vt:lpstr>
      <vt:lpstr>Pthread Scheduling API</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382</cp:revision>
  <cp:lastPrinted>2013-09-10T17:57:57Z</cp:lastPrinted>
  <dcterms:created xsi:type="dcterms:W3CDTF">2011-01-13T23:43:38Z</dcterms:created>
  <dcterms:modified xsi:type="dcterms:W3CDTF">2025-05-11T06:42:12Z</dcterms:modified>
</cp:coreProperties>
</file>